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sldIdLst>
    <p:sldId id="256" r:id="rId5"/>
    <p:sldId id="257" r:id="rId6"/>
    <p:sldId id="275" r:id="rId7"/>
    <p:sldId id="259" r:id="rId8"/>
    <p:sldId id="260" r:id="rId9"/>
    <p:sldId id="258" r:id="rId10"/>
    <p:sldId id="261" r:id="rId11"/>
    <p:sldId id="262" r:id="rId12"/>
    <p:sldId id="264" r:id="rId13"/>
    <p:sldId id="263" r:id="rId14"/>
    <p:sldId id="265" r:id="rId15"/>
    <p:sldId id="266" r:id="rId16"/>
    <p:sldId id="267" r:id="rId17"/>
    <p:sldId id="268" r:id="rId18"/>
    <p:sldId id="269" r:id="rId19"/>
    <p:sldId id="270" r:id="rId20"/>
    <p:sldId id="271" r:id="rId21"/>
    <p:sldId id="272" r:id="rId22"/>
    <p:sldId id="273" r:id="rId23"/>
    <p:sldId id="276" r:id="rId24"/>
    <p:sldId id="277" r:id="rId25"/>
    <p:sldId id="278" r:id="rId26"/>
    <p:sldId id="280" r:id="rId27"/>
    <p:sldId id="281" r:id="rId28"/>
    <p:sldId id="282" r:id="rId29"/>
    <p:sldId id="283" r:id="rId30"/>
    <p:sldId id="285" r:id="rId31"/>
    <p:sldId id="286"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3B079F-39C5-41D9-9140-0BA6A76C4031}" v="37" dt="2025-10-07T02:09:00.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0" d="100"/>
          <a:sy n="60" d="100"/>
        </p:scale>
        <p:origin x="9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dree Proffitt" userId="cf51b1b7-7481-4dd8-85bf-a141dc4bc53e" providerId="ADAL" clId="{6CCD24BE-3D7A-4092-BFF6-F4CE2743B410}"/>
    <pc:docChg chg="custSel modSld">
      <pc:chgData name="Kedree Proffitt" userId="cf51b1b7-7481-4dd8-85bf-a141dc4bc53e" providerId="ADAL" clId="{6CCD24BE-3D7A-4092-BFF6-F4CE2743B410}" dt="2025-10-07T02:09:04.597" v="92" actId="14100"/>
      <pc:docMkLst>
        <pc:docMk/>
      </pc:docMkLst>
      <pc:sldChg chg="addSp modSp mod modAnim">
        <pc:chgData name="Kedree Proffitt" userId="cf51b1b7-7481-4dd8-85bf-a141dc4bc53e" providerId="ADAL" clId="{6CCD24BE-3D7A-4092-BFF6-F4CE2743B410}" dt="2025-10-07T02:06:04.845" v="8" actId="1076"/>
        <pc:sldMkLst>
          <pc:docMk/>
          <pc:sldMk cId="3223039951" sldId="257"/>
        </pc:sldMkLst>
        <pc:spChg chg="add mod">
          <ac:chgData name="Kedree Proffitt" userId="cf51b1b7-7481-4dd8-85bf-a141dc4bc53e" providerId="ADAL" clId="{6CCD24BE-3D7A-4092-BFF6-F4CE2743B410}" dt="2025-10-07T02:05:51.624" v="2" actId="14100"/>
          <ac:spMkLst>
            <pc:docMk/>
            <pc:sldMk cId="3223039951" sldId="257"/>
            <ac:spMk id="4" creationId="{6579F06C-291E-7C58-0ABC-66BB0FF37F66}"/>
          </ac:spMkLst>
        </pc:spChg>
        <pc:spChg chg="add mod">
          <ac:chgData name="Kedree Proffitt" userId="cf51b1b7-7481-4dd8-85bf-a141dc4bc53e" providerId="ADAL" clId="{6CCD24BE-3D7A-4092-BFF6-F4CE2743B410}" dt="2025-10-07T02:05:56.778" v="4" actId="1076"/>
          <ac:spMkLst>
            <pc:docMk/>
            <pc:sldMk cId="3223039951" sldId="257"/>
            <ac:spMk id="5" creationId="{25DC53E2-8ADD-B952-DFDC-52DBF1082627}"/>
          </ac:spMkLst>
        </pc:spChg>
        <pc:spChg chg="add mod">
          <ac:chgData name="Kedree Proffitt" userId="cf51b1b7-7481-4dd8-85bf-a141dc4bc53e" providerId="ADAL" clId="{6CCD24BE-3D7A-4092-BFF6-F4CE2743B410}" dt="2025-10-07T02:06:00.682" v="6" actId="1076"/>
          <ac:spMkLst>
            <pc:docMk/>
            <pc:sldMk cId="3223039951" sldId="257"/>
            <ac:spMk id="6" creationId="{73C0CA75-955D-9291-184B-98D994B444BB}"/>
          </ac:spMkLst>
        </pc:spChg>
        <pc:spChg chg="add mod">
          <ac:chgData name="Kedree Proffitt" userId="cf51b1b7-7481-4dd8-85bf-a141dc4bc53e" providerId="ADAL" clId="{6CCD24BE-3D7A-4092-BFF6-F4CE2743B410}" dt="2025-10-07T02:06:04.845" v="8" actId="1076"/>
          <ac:spMkLst>
            <pc:docMk/>
            <pc:sldMk cId="3223039951" sldId="257"/>
            <ac:spMk id="7" creationId="{3F1641BC-50D2-84CB-92E6-D0FF918352BB}"/>
          </ac:spMkLst>
        </pc:spChg>
      </pc:sldChg>
      <pc:sldChg chg="addSp modSp mod modAnim">
        <pc:chgData name="Kedree Proffitt" userId="cf51b1b7-7481-4dd8-85bf-a141dc4bc53e" providerId="ADAL" clId="{6CCD24BE-3D7A-4092-BFF6-F4CE2743B410}" dt="2025-10-07T02:06:47.048" v="26" actId="1076"/>
        <pc:sldMkLst>
          <pc:docMk/>
          <pc:sldMk cId="3777898102" sldId="258"/>
        </pc:sldMkLst>
        <pc:spChg chg="add mod">
          <ac:chgData name="Kedree Proffitt" userId="cf51b1b7-7481-4dd8-85bf-a141dc4bc53e" providerId="ADAL" clId="{6CCD24BE-3D7A-4092-BFF6-F4CE2743B410}" dt="2025-10-07T02:06:43.409" v="24" actId="14100"/>
          <ac:spMkLst>
            <pc:docMk/>
            <pc:sldMk cId="3777898102" sldId="258"/>
            <ac:spMk id="4" creationId="{645A55AF-37F7-DB41-2BD5-BD41261E1A60}"/>
          </ac:spMkLst>
        </pc:spChg>
        <pc:spChg chg="add mod">
          <ac:chgData name="Kedree Proffitt" userId="cf51b1b7-7481-4dd8-85bf-a141dc4bc53e" providerId="ADAL" clId="{6CCD24BE-3D7A-4092-BFF6-F4CE2743B410}" dt="2025-10-07T02:06:47.048" v="26" actId="1076"/>
          <ac:spMkLst>
            <pc:docMk/>
            <pc:sldMk cId="3777898102" sldId="258"/>
            <ac:spMk id="5" creationId="{EE77B486-DEF5-A647-8872-4691D065F25A}"/>
          </ac:spMkLst>
        </pc:spChg>
      </pc:sldChg>
      <pc:sldChg chg="addSp modSp mod modAnim">
        <pc:chgData name="Kedree Proffitt" userId="cf51b1b7-7481-4dd8-85bf-a141dc4bc53e" providerId="ADAL" clId="{6CCD24BE-3D7A-4092-BFF6-F4CE2743B410}" dt="2025-10-07T02:06:13.957" v="12" actId="1076"/>
        <pc:sldMkLst>
          <pc:docMk/>
          <pc:sldMk cId="427340772" sldId="259"/>
        </pc:sldMkLst>
        <pc:spChg chg="add mod">
          <ac:chgData name="Kedree Proffitt" userId="cf51b1b7-7481-4dd8-85bf-a141dc4bc53e" providerId="ADAL" clId="{6CCD24BE-3D7A-4092-BFF6-F4CE2743B410}" dt="2025-10-07T02:06:10.759" v="10" actId="1076"/>
          <ac:spMkLst>
            <pc:docMk/>
            <pc:sldMk cId="427340772" sldId="259"/>
            <ac:spMk id="4" creationId="{329A5864-00D5-6909-5A29-471947523639}"/>
          </ac:spMkLst>
        </pc:spChg>
        <pc:spChg chg="add mod">
          <ac:chgData name="Kedree Proffitt" userId="cf51b1b7-7481-4dd8-85bf-a141dc4bc53e" providerId="ADAL" clId="{6CCD24BE-3D7A-4092-BFF6-F4CE2743B410}" dt="2025-10-07T02:06:13.957" v="12" actId="1076"/>
          <ac:spMkLst>
            <pc:docMk/>
            <pc:sldMk cId="427340772" sldId="259"/>
            <ac:spMk id="5" creationId="{55E8D4CF-5EE8-E0F9-D16A-8DBF8A07DE53}"/>
          </ac:spMkLst>
        </pc:spChg>
      </pc:sldChg>
      <pc:sldChg chg="addSp modSp mod modAnim">
        <pc:chgData name="Kedree Proffitt" userId="cf51b1b7-7481-4dd8-85bf-a141dc4bc53e" providerId="ADAL" clId="{6CCD24BE-3D7A-4092-BFF6-F4CE2743B410}" dt="2025-10-07T02:06:34.140" v="21" actId="1076"/>
        <pc:sldMkLst>
          <pc:docMk/>
          <pc:sldMk cId="1068123361" sldId="260"/>
        </pc:sldMkLst>
        <pc:spChg chg="add mod">
          <ac:chgData name="Kedree Proffitt" userId="cf51b1b7-7481-4dd8-85bf-a141dc4bc53e" providerId="ADAL" clId="{6CCD24BE-3D7A-4092-BFF6-F4CE2743B410}" dt="2025-10-07T02:06:25.565" v="16" actId="14100"/>
          <ac:spMkLst>
            <pc:docMk/>
            <pc:sldMk cId="1068123361" sldId="260"/>
            <ac:spMk id="4" creationId="{BE6DDAD1-39E2-6DB9-808F-EE4F71AA572E}"/>
          </ac:spMkLst>
        </pc:spChg>
        <pc:spChg chg="add mod">
          <ac:chgData name="Kedree Proffitt" userId="cf51b1b7-7481-4dd8-85bf-a141dc4bc53e" providerId="ADAL" clId="{6CCD24BE-3D7A-4092-BFF6-F4CE2743B410}" dt="2025-10-07T02:06:30.446" v="19" actId="14100"/>
          <ac:spMkLst>
            <pc:docMk/>
            <pc:sldMk cId="1068123361" sldId="260"/>
            <ac:spMk id="5" creationId="{50ACA136-E577-5424-0A5A-6AFF907B3606}"/>
          </ac:spMkLst>
        </pc:spChg>
        <pc:spChg chg="add mod">
          <ac:chgData name="Kedree Proffitt" userId="cf51b1b7-7481-4dd8-85bf-a141dc4bc53e" providerId="ADAL" clId="{6CCD24BE-3D7A-4092-BFF6-F4CE2743B410}" dt="2025-10-07T02:06:34.140" v="21" actId="1076"/>
          <ac:spMkLst>
            <pc:docMk/>
            <pc:sldMk cId="1068123361" sldId="260"/>
            <ac:spMk id="6" creationId="{2FDCED39-6BC3-4839-D2F4-EF721CB65606}"/>
          </ac:spMkLst>
        </pc:spChg>
      </pc:sldChg>
      <pc:sldChg chg="addSp modSp mod modAnim">
        <pc:chgData name="Kedree Proffitt" userId="cf51b1b7-7481-4dd8-85bf-a141dc4bc53e" providerId="ADAL" clId="{6CCD24BE-3D7A-4092-BFF6-F4CE2743B410}" dt="2025-10-07T02:06:57.244" v="31" actId="1076"/>
        <pc:sldMkLst>
          <pc:docMk/>
          <pc:sldMk cId="2480471323" sldId="261"/>
        </pc:sldMkLst>
        <pc:spChg chg="add mod">
          <ac:chgData name="Kedree Proffitt" userId="cf51b1b7-7481-4dd8-85bf-a141dc4bc53e" providerId="ADAL" clId="{6CCD24BE-3D7A-4092-BFF6-F4CE2743B410}" dt="2025-10-07T02:06:53.649" v="29" actId="14100"/>
          <ac:spMkLst>
            <pc:docMk/>
            <pc:sldMk cId="2480471323" sldId="261"/>
            <ac:spMk id="4" creationId="{02781FAA-839F-9944-734F-58F7D92DE703}"/>
          </ac:spMkLst>
        </pc:spChg>
        <pc:spChg chg="add mod">
          <ac:chgData name="Kedree Proffitt" userId="cf51b1b7-7481-4dd8-85bf-a141dc4bc53e" providerId="ADAL" clId="{6CCD24BE-3D7A-4092-BFF6-F4CE2743B410}" dt="2025-10-07T02:06:57.244" v="31" actId="1076"/>
          <ac:spMkLst>
            <pc:docMk/>
            <pc:sldMk cId="2480471323" sldId="261"/>
            <ac:spMk id="5" creationId="{66433F8E-A0BF-BE94-A365-C3F4E8154DA5}"/>
          </ac:spMkLst>
        </pc:spChg>
      </pc:sldChg>
      <pc:sldChg chg="addSp modSp mod modAnim">
        <pc:chgData name="Kedree Proffitt" userId="cf51b1b7-7481-4dd8-85bf-a141dc4bc53e" providerId="ADAL" clId="{6CCD24BE-3D7A-4092-BFF6-F4CE2743B410}" dt="2025-10-07T02:07:13.500" v="40" actId="14100"/>
        <pc:sldMkLst>
          <pc:docMk/>
          <pc:sldMk cId="1570126618" sldId="262"/>
        </pc:sldMkLst>
        <pc:spChg chg="add mod">
          <ac:chgData name="Kedree Proffitt" userId="cf51b1b7-7481-4dd8-85bf-a141dc4bc53e" providerId="ADAL" clId="{6CCD24BE-3D7A-4092-BFF6-F4CE2743B410}" dt="2025-10-07T02:07:03.451" v="34" actId="14100"/>
          <ac:spMkLst>
            <pc:docMk/>
            <pc:sldMk cId="1570126618" sldId="262"/>
            <ac:spMk id="4" creationId="{A948DBB8-AEB5-D54B-56AA-17B4FAFBED60}"/>
          </ac:spMkLst>
        </pc:spChg>
        <pc:spChg chg="add mod">
          <ac:chgData name="Kedree Proffitt" userId="cf51b1b7-7481-4dd8-85bf-a141dc4bc53e" providerId="ADAL" clId="{6CCD24BE-3D7A-4092-BFF6-F4CE2743B410}" dt="2025-10-07T02:07:09.156" v="37" actId="14100"/>
          <ac:spMkLst>
            <pc:docMk/>
            <pc:sldMk cId="1570126618" sldId="262"/>
            <ac:spMk id="5" creationId="{CF7B6884-2BB4-F2DF-68BC-2C17BC055AE1}"/>
          </ac:spMkLst>
        </pc:spChg>
        <pc:spChg chg="add mod">
          <ac:chgData name="Kedree Proffitt" userId="cf51b1b7-7481-4dd8-85bf-a141dc4bc53e" providerId="ADAL" clId="{6CCD24BE-3D7A-4092-BFF6-F4CE2743B410}" dt="2025-10-07T02:07:13.500" v="40" actId="14100"/>
          <ac:spMkLst>
            <pc:docMk/>
            <pc:sldMk cId="1570126618" sldId="262"/>
            <ac:spMk id="6" creationId="{B77407D6-99BE-DA9D-3D4A-426851BD404B}"/>
          </ac:spMkLst>
        </pc:spChg>
      </pc:sldChg>
      <pc:sldChg chg="addSp delSp modSp mod delAnim modAnim">
        <pc:chgData name="Kedree Proffitt" userId="cf51b1b7-7481-4dd8-85bf-a141dc4bc53e" providerId="ADAL" clId="{6CCD24BE-3D7A-4092-BFF6-F4CE2743B410}" dt="2025-10-07T02:07:20.407" v="43" actId="478"/>
        <pc:sldMkLst>
          <pc:docMk/>
          <pc:sldMk cId="4105712303" sldId="264"/>
        </pc:sldMkLst>
        <pc:spChg chg="add del mod">
          <ac:chgData name="Kedree Proffitt" userId="cf51b1b7-7481-4dd8-85bf-a141dc4bc53e" providerId="ADAL" clId="{6CCD24BE-3D7A-4092-BFF6-F4CE2743B410}" dt="2025-10-07T02:07:20.407" v="43" actId="478"/>
          <ac:spMkLst>
            <pc:docMk/>
            <pc:sldMk cId="4105712303" sldId="264"/>
            <ac:spMk id="7" creationId="{77105C74-10F2-0B42-D04B-893EB3F23257}"/>
          </ac:spMkLst>
        </pc:spChg>
      </pc:sldChg>
      <pc:sldChg chg="addSp modSp mod modAnim">
        <pc:chgData name="Kedree Proffitt" userId="cf51b1b7-7481-4dd8-85bf-a141dc4bc53e" providerId="ADAL" clId="{6CCD24BE-3D7A-4092-BFF6-F4CE2743B410}" dt="2025-10-07T02:07:28.804" v="46" actId="14100"/>
        <pc:sldMkLst>
          <pc:docMk/>
          <pc:sldMk cId="2979014776" sldId="266"/>
        </pc:sldMkLst>
        <pc:spChg chg="add mod">
          <ac:chgData name="Kedree Proffitt" userId="cf51b1b7-7481-4dd8-85bf-a141dc4bc53e" providerId="ADAL" clId="{6CCD24BE-3D7A-4092-BFF6-F4CE2743B410}" dt="2025-10-07T02:07:28.804" v="46" actId="14100"/>
          <ac:spMkLst>
            <pc:docMk/>
            <pc:sldMk cId="2979014776" sldId="266"/>
            <ac:spMk id="4" creationId="{07B0C609-0477-C8BF-6BE8-036875658DE8}"/>
          </ac:spMkLst>
        </pc:spChg>
      </pc:sldChg>
      <pc:sldChg chg="addSp modSp mod modAnim">
        <pc:chgData name="Kedree Proffitt" userId="cf51b1b7-7481-4dd8-85bf-a141dc4bc53e" providerId="ADAL" clId="{6CCD24BE-3D7A-4092-BFF6-F4CE2743B410}" dt="2025-10-07T02:07:47.282" v="55" actId="14100"/>
        <pc:sldMkLst>
          <pc:docMk/>
          <pc:sldMk cId="2892232812" sldId="268"/>
        </pc:sldMkLst>
        <pc:spChg chg="add mod">
          <ac:chgData name="Kedree Proffitt" userId="cf51b1b7-7481-4dd8-85bf-a141dc4bc53e" providerId="ADAL" clId="{6CCD24BE-3D7A-4092-BFF6-F4CE2743B410}" dt="2025-10-07T02:07:38.198" v="49" actId="14100"/>
          <ac:spMkLst>
            <pc:docMk/>
            <pc:sldMk cId="2892232812" sldId="268"/>
            <ac:spMk id="4" creationId="{1AC05618-5878-0C85-8162-768A03B92C99}"/>
          </ac:spMkLst>
        </pc:spChg>
        <pc:spChg chg="add mod">
          <ac:chgData name="Kedree Proffitt" userId="cf51b1b7-7481-4dd8-85bf-a141dc4bc53e" providerId="ADAL" clId="{6CCD24BE-3D7A-4092-BFF6-F4CE2743B410}" dt="2025-10-07T02:07:43.116" v="52" actId="14100"/>
          <ac:spMkLst>
            <pc:docMk/>
            <pc:sldMk cId="2892232812" sldId="268"/>
            <ac:spMk id="5" creationId="{0FA2D36D-A344-A9DA-EE72-848702938E09}"/>
          </ac:spMkLst>
        </pc:spChg>
        <pc:spChg chg="add mod">
          <ac:chgData name="Kedree Proffitt" userId="cf51b1b7-7481-4dd8-85bf-a141dc4bc53e" providerId="ADAL" clId="{6CCD24BE-3D7A-4092-BFF6-F4CE2743B410}" dt="2025-10-07T02:07:47.282" v="55" actId="14100"/>
          <ac:spMkLst>
            <pc:docMk/>
            <pc:sldMk cId="2892232812" sldId="268"/>
            <ac:spMk id="6" creationId="{D4A68E49-90B7-234C-FE68-748BED5471AF}"/>
          </ac:spMkLst>
        </pc:spChg>
      </pc:sldChg>
      <pc:sldChg chg="addSp modSp mod modAnim">
        <pc:chgData name="Kedree Proffitt" userId="cf51b1b7-7481-4dd8-85bf-a141dc4bc53e" providerId="ADAL" clId="{6CCD24BE-3D7A-4092-BFF6-F4CE2743B410}" dt="2025-10-07T02:08:15.278" v="68" actId="1076"/>
        <pc:sldMkLst>
          <pc:docMk/>
          <pc:sldMk cId="1385767194" sldId="269"/>
        </pc:sldMkLst>
        <pc:spChg chg="add mod">
          <ac:chgData name="Kedree Proffitt" userId="cf51b1b7-7481-4dd8-85bf-a141dc4bc53e" providerId="ADAL" clId="{6CCD24BE-3D7A-4092-BFF6-F4CE2743B410}" dt="2025-10-07T02:07:51.994" v="57" actId="14100"/>
          <ac:spMkLst>
            <pc:docMk/>
            <pc:sldMk cId="1385767194" sldId="269"/>
            <ac:spMk id="4" creationId="{A363A147-D8B6-D214-1790-6EB5CB1CAD63}"/>
          </ac:spMkLst>
        </pc:spChg>
        <pc:spChg chg="add mod">
          <ac:chgData name="Kedree Proffitt" userId="cf51b1b7-7481-4dd8-85bf-a141dc4bc53e" providerId="ADAL" clId="{6CCD24BE-3D7A-4092-BFF6-F4CE2743B410}" dt="2025-10-07T02:07:59.620" v="60" actId="14100"/>
          <ac:spMkLst>
            <pc:docMk/>
            <pc:sldMk cId="1385767194" sldId="269"/>
            <ac:spMk id="5" creationId="{426888E6-05ED-0761-30F0-EC6F4E988C85}"/>
          </ac:spMkLst>
        </pc:spChg>
        <pc:spChg chg="add mod">
          <ac:chgData name="Kedree Proffitt" userId="cf51b1b7-7481-4dd8-85bf-a141dc4bc53e" providerId="ADAL" clId="{6CCD24BE-3D7A-4092-BFF6-F4CE2743B410}" dt="2025-10-07T02:08:05.578" v="63" actId="14100"/>
          <ac:spMkLst>
            <pc:docMk/>
            <pc:sldMk cId="1385767194" sldId="269"/>
            <ac:spMk id="6" creationId="{FA44183A-2EDD-96A3-0599-49BD5ED54079}"/>
          </ac:spMkLst>
        </pc:spChg>
        <pc:spChg chg="add mod">
          <ac:chgData name="Kedree Proffitt" userId="cf51b1b7-7481-4dd8-85bf-a141dc4bc53e" providerId="ADAL" clId="{6CCD24BE-3D7A-4092-BFF6-F4CE2743B410}" dt="2025-10-07T02:08:10.744" v="66" actId="14100"/>
          <ac:spMkLst>
            <pc:docMk/>
            <pc:sldMk cId="1385767194" sldId="269"/>
            <ac:spMk id="7" creationId="{72C2374B-2B0C-8C2B-CAF2-BC3C03A6D188}"/>
          </ac:spMkLst>
        </pc:spChg>
        <pc:spChg chg="add mod">
          <ac:chgData name="Kedree Proffitt" userId="cf51b1b7-7481-4dd8-85bf-a141dc4bc53e" providerId="ADAL" clId="{6CCD24BE-3D7A-4092-BFF6-F4CE2743B410}" dt="2025-10-07T02:08:15.278" v="68" actId="1076"/>
          <ac:spMkLst>
            <pc:docMk/>
            <pc:sldMk cId="1385767194" sldId="269"/>
            <ac:spMk id="8" creationId="{ECA3E495-7761-0ACA-1FC5-1FCFFBCBEEA4}"/>
          </ac:spMkLst>
        </pc:spChg>
      </pc:sldChg>
      <pc:sldChg chg="addSp modSp mod modAnim">
        <pc:chgData name="Kedree Proffitt" userId="cf51b1b7-7481-4dd8-85bf-a141dc4bc53e" providerId="ADAL" clId="{6CCD24BE-3D7A-4092-BFF6-F4CE2743B410}" dt="2025-10-07T02:08:30.464" v="76" actId="1076"/>
        <pc:sldMkLst>
          <pc:docMk/>
          <pc:sldMk cId="3596939759" sldId="272"/>
        </pc:sldMkLst>
        <pc:spChg chg="add mod">
          <ac:chgData name="Kedree Proffitt" userId="cf51b1b7-7481-4dd8-85bf-a141dc4bc53e" providerId="ADAL" clId="{6CCD24BE-3D7A-4092-BFF6-F4CE2743B410}" dt="2025-10-07T02:08:21.082" v="70" actId="1076"/>
          <ac:spMkLst>
            <pc:docMk/>
            <pc:sldMk cId="3596939759" sldId="272"/>
            <ac:spMk id="4" creationId="{78330CCC-66C3-5800-8D12-311C1E389D53}"/>
          </ac:spMkLst>
        </pc:spChg>
        <pc:spChg chg="add mod">
          <ac:chgData name="Kedree Proffitt" userId="cf51b1b7-7481-4dd8-85bf-a141dc4bc53e" providerId="ADAL" clId="{6CCD24BE-3D7A-4092-BFF6-F4CE2743B410}" dt="2025-10-07T02:08:23.910" v="72" actId="1076"/>
          <ac:spMkLst>
            <pc:docMk/>
            <pc:sldMk cId="3596939759" sldId="272"/>
            <ac:spMk id="5" creationId="{6E1B227A-1E73-144B-323C-C9DBE43B4262}"/>
          </ac:spMkLst>
        </pc:spChg>
        <pc:spChg chg="add mod">
          <ac:chgData name="Kedree Proffitt" userId="cf51b1b7-7481-4dd8-85bf-a141dc4bc53e" providerId="ADAL" clId="{6CCD24BE-3D7A-4092-BFF6-F4CE2743B410}" dt="2025-10-07T02:08:27.154" v="74" actId="1076"/>
          <ac:spMkLst>
            <pc:docMk/>
            <pc:sldMk cId="3596939759" sldId="272"/>
            <ac:spMk id="6" creationId="{531228FA-7669-2EB7-ED48-76BC87051435}"/>
          </ac:spMkLst>
        </pc:spChg>
        <pc:spChg chg="add mod">
          <ac:chgData name="Kedree Proffitt" userId="cf51b1b7-7481-4dd8-85bf-a141dc4bc53e" providerId="ADAL" clId="{6CCD24BE-3D7A-4092-BFF6-F4CE2743B410}" dt="2025-10-07T02:08:30.464" v="76" actId="1076"/>
          <ac:spMkLst>
            <pc:docMk/>
            <pc:sldMk cId="3596939759" sldId="272"/>
            <ac:spMk id="7" creationId="{D47A7E29-8F1C-81CD-2981-7AE10E351973}"/>
          </ac:spMkLst>
        </pc:spChg>
      </pc:sldChg>
      <pc:sldChg chg="addSp modSp mod modAnim">
        <pc:chgData name="Kedree Proffitt" userId="cf51b1b7-7481-4dd8-85bf-a141dc4bc53e" providerId="ADAL" clId="{6CCD24BE-3D7A-4092-BFF6-F4CE2743B410}" dt="2025-10-07T02:08:37.160" v="78" actId="14100"/>
        <pc:sldMkLst>
          <pc:docMk/>
          <pc:sldMk cId="1096365617" sldId="277"/>
        </pc:sldMkLst>
        <pc:spChg chg="add mod">
          <ac:chgData name="Kedree Proffitt" userId="cf51b1b7-7481-4dd8-85bf-a141dc4bc53e" providerId="ADAL" clId="{6CCD24BE-3D7A-4092-BFF6-F4CE2743B410}" dt="2025-10-07T02:08:37.160" v="78" actId="14100"/>
          <ac:spMkLst>
            <pc:docMk/>
            <pc:sldMk cId="1096365617" sldId="277"/>
            <ac:spMk id="4" creationId="{520F6EC9-7732-FF5F-D22C-FB6AF4861B27}"/>
          </ac:spMkLst>
        </pc:spChg>
      </pc:sldChg>
      <pc:sldChg chg="addSp modSp modAnim">
        <pc:chgData name="Kedree Proffitt" userId="cf51b1b7-7481-4dd8-85bf-a141dc4bc53e" providerId="ADAL" clId="{6CCD24BE-3D7A-4092-BFF6-F4CE2743B410}" dt="2025-10-07T02:08:40.726" v="80"/>
        <pc:sldMkLst>
          <pc:docMk/>
          <pc:sldMk cId="947933886" sldId="278"/>
        </pc:sldMkLst>
        <pc:spChg chg="add mod">
          <ac:chgData name="Kedree Proffitt" userId="cf51b1b7-7481-4dd8-85bf-a141dc4bc53e" providerId="ADAL" clId="{6CCD24BE-3D7A-4092-BFF6-F4CE2743B410}" dt="2025-10-07T02:08:39.072" v="79"/>
          <ac:spMkLst>
            <pc:docMk/>
            <pc:sldMk cId="947933886" sldId="278"/>
            <ac:spMk id="6" creationId="{B88B62A2-2011-6B32-0802-8F7361B3D33F}"/>
          </ac:spMkLst>
        </pc:spChg>
      </pc:sldChg>
      <pc:sldChg chg="addSp modSp mod modAnim">
        <pc:chgData name="Kedree Proffitt" userId="cf51b1b7-7481-4dd8-85bf-a141dc4bc53e" providerId="ADAL" clId="{6CCD24BE-3D7A-4092-BFF6-F4CE2743B410}" dt="2025-10-07T02:09:04.597" v="92" actId="14100"/>
        <pc:sldMkLst>
          <pc:docMk/>
          <pc:sldMk cId="3760260601" sldId="286"/>
        </pc:sldMkLst>
        <pc:spChg chg="add mod">
          <ac:chgData name="Kedree Proffitt" userId="cf51b1b7-7481-4dd8-85bf-a141dc4bc53e" providerId="ADAL" clId="{6CCD24BE-3D7A-4092-BFF6-F4CE2743B410}" dt="2025-10-07T02:08:49.972" v="83" actId="14100"/>
          <ac:spMkLst>
            <pc:docMk/>
            <pc:sldMk cId="3760260601" sldId="286"/>
            <ac:spMk id="6" creationId="{7F5082D4-6390-446B-8332-CE9B3D1FFACC}"/>
          </ac:spMkLst>
        </pc:spChg>
        <pc:spChg chg="add mod">
          <ac:chgData name="Kedree Proffitt" userId="cf51b1b7-7481-4dd8-85bf-a141dc4bc53e" providerId="ADAL" clId="{6CCD24BE-3D7A-4092-BFF6-F4CE2743B410}" dt="2025-10-07T02:08:55.727" v="86" actId="14100"/>
          <ac:spMkLst>
            <pc:docMk/>
            <pc:sldMk cId="3760260601" sldId="286"/>
            <ac:spMk id="7" creationId="{80AAE25A-AD18-484C-5454-A8FB197096D1}"/>
          </ac:spMkLst>
        </pc:spChg>
        <pc:spChg chg="add mod">
          <ac:chgData name="Kedree Proffitt" userId="cf51b1b7-7481-4dd8-85bf-a141dc4bc53e" providerId="ADAL" clId="{6CCD24BE-3D7A-4092-BFF6-F4CE2743B410}" dt="2025-10-07T02:08:59.652" v="89" actId="14100"/>
          <ac:spMkLst>
            <pc:docMk/>
            <pc:sldMk cId="3760260601" sldId="286"/>
            <ac:spMk id="8" creationId="{A18B083A-24A5-FE4E-1EBE-0E516FE3075A}"/>
          </ac:spMkLst>
        </pc:spChg>
        <pc:spChg chg="add mod">
          <ac:chgData name="Kedree Proffitt" userId="cf51b1b7-7481-4dd8-85bf-a141dc4bc53e" providerId="ADAL" clId="{6CCD24BE-3D7A-4092-BFF6-F4CE2743B410}" dt="2025-10-07T02:09:04.597" v="92" actId="14100"/>
          <ac:spMkLst>
            <pc:docMk/>
            <pc:sldMk cId="3760260601" sldId="286"/>
            <ac:spMk id="9" creationId="{849B782C-2C03-BA31-30E3-562305D64F6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10/6/2025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48107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10/6/2025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2696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10/6/2025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4704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10/6/2025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01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10/6/2025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3474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10/6/2025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80111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10/6/2025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26141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10/6/2025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5292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10/6/2025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8930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10/6/2025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2527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10/6/2025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2479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10/6/2025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73050590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9CCA786-7D98-F1C0-B380-C9DD916D515B}"/>
              </a:ext>
            </a:extLst>
          </p:cNvPr>
          <p:cNvSpPr>
            <a:spLocks noGrp="1"/>
          </p:cNvSpPr>
          <p:nvPr>
            <p:ph type="ctrTitle"/>
          </p:nvPr>
        </p:nvSpPr>
        <p:spPr>
          <a:xfrm>
            <a:off x="8270420" y="1387927"/>
            <a:ext cx="3212502" cy="1942773"/>
          </a:xfrm>
        </p:spPr>
        <p:txBody>
          <a:bodyPr vert="horz" lIns="91440" tIns="45720" rIns="91440" bIns="45720" rtlCol="0" anchor="b">
            <a:normAutofit/>
          </a:bodyPr>
          <a:lstStyle/>
          <a:p>
            <a:r>
              <a:rPr lang="en-US" sz="3600" b="1" kern="1200" dirty="0">
                <a:solidFill>
                  <a:schemeClr val="tx1"/>
                </a:solidFill>
                <a:latin typeface="+mj-lt"/>
                <a:ea typeface="+mj-ea"/>
                <a:cs typeface="+mj-cs"/>
              </a:rPr>
              <a:t>Radiation Interactions with Matter</a:t>
            </a:r>
          </a:p>
        </p:txBody>
      </p:sp>
      <p:pic>
        <p:nvPicPr>
          <p:cNvPr id="4" name="Picture 3" descr="Sheep in bubbles">
            <a:extLst>
              <a:ext uri="{FF2B5EF4-FFF2-40B4-BE49-F238E27FC236}">
                <a16:creationId xmlns:a16="http://schemas.microsoft.com/office/drawing/2014/main" id="{5FF56391-85E2-C4EB-18FC-0B4B30064512}"/>
              </a:ext>
            </a:extLst>
          </p:cNvPr>
          <p:cNvPicPr>
            <a:picLocks noChangeAspect="1"/>
          </p:cNvPicPr>
          <p:nvPr/>
        </p:nvPicPr>
        <p:blipFill>
          <a:blip r:embed="rId2"/>
          <a:srcRect l="7318" r="13849" b="1"/>
          <a:stretch>
            <a:fillRect/>
          </a:stretch>
        </p:blipFill>
        <p:spPr>
          <a:xfrm>
            <a:off x="20" y="10"/>
            <a:ext cx="7723393" cy="6857990"/>
          </a:xfrm>
          <a:prstGeom prst="rect">
            <a:avLst/>
          </a:prstGeom>
        </p:spPr>
      </p:pic>
      <p:sp>
        <p:nvSpPr>
          <p:cNvPr id="3" name="Subtitle 2">
            <a:extLst>
              <a:ext uri="{FF2B5EF4-FFF2-40B4-BE49-F238E27FC236}">
                <a16:creationId xmlns:a16="http://schemas.microsoft.com/office/drawing/2014/main" id="{513F1BEF-CA43-2CC3-B79C-C24B2E9EDDB1}"/>
              </a:ext>
            </a:extLst>
          </p:cNvPr>
          <p:cNvSpPr>
            <a:spLocks noGrp="1"/>
          </p:cNvSpPr>
          <p:nvPr>
            <p:ph type="subTitle" idx="1"/>
          </p:nvPr>
        </p:nvSpPr>
        <p:spPr>
          <a:xfrm>
            <a:off x="8270420" y="3412998"/>
            <a:ext cx="3212502" cy="2767366"/>
          </a:xfrm>
        </p:spPr>
        <p:txBody>
          <a:bodyPr vert="horz" lIns="91440" tIns="45720" rIns="91440" bIns="45720" rtlCol="0">
            <a:normAutofit/>
          </a:bodyPr>
          <a:lstStyle/>
          <a:p>
            <a:r>
              <a:rPr lang="en-US" dirty="0"/>
              <a:t>RT4220 – Lecture #8</a:t>
            </a:r>
          </a:p>
          <a:p>
            <a:r>
              <a:rPr lang="en-US" dirty="0"/>
              <a:t>Kedree Proffitt</a:t>
            </a:r>
          </a:p>
          <a:p>
            <a:r>
              <a:rPr lang="en-US" dirty="0"/>
              <a:t>WSU</a:t>
            </a:r>
          </a:p>
          <a:p>
            <a:r>
              <a:rPr lang="en-US" dirty="0"/>
              <a:t>10/07/2025</a:t>
            </a:r>
          </a:p>
        </p:txBody>
      </p:sp>
    </p:spTree>
    <p:extLst>
      <p:ext uri="{BB962C8B-B14F-4D97-AF65-F5344CB8AC3E}">
        <p14:creationId xmlns:p14="http://schemas.microsoft.com/office/powerpoint/2010/main" val="3597400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2179-BF11-1CED-4C20-CEC271AC3DF1}"/>
              </a:ext>
            </a:extLst>
          </p:cNvPr>
          <p:cNvSpPr>
            <a:spLocks noGrp="1"/>
          </p:cNvSpPr>
          <p:nvPr>
            <p:ph type="title"/>
          </p:nvPr>
        </p:nvSpPr>
        <p:spPr/>
        <p:txBody>
          <a:bodyPr/>
          <a:lstStyle/>
          <a:p>
            <a:r>
              <a:rPr lang="en-US" dirty="0"/>
              <a:t>Ionization VS Bremsstrahlung</a:t>
            </a:r>
          </a:p>
        </p:txBody>
      </p:sp>
      <p:pic>
        <p:nvPicPr>
          <p:cNvPr id="6" name="Picture Placeholder 5">
            <a:extLst>
              <a:ext uri="{FF2B5EF4-FFF2-40B4-BE49-F238E27FC236}">
                <a16:creationId xmlns:a16="http://schemas.microsoft.com/office/drawing/2014/main" id="{2EB1F815-16C7-1A06-0A54-FFF982BFB66D}"/>
              </a:ext>
            </a:extLst>
          </p:cNvPr>
          <p:cNvPicPr>
            <a:picLocks noGrp="1" noChangeAspect="1"/>
          </p:cNvPicPr>
          <p:nvPr>
            <p:ph type="pic" idx="1"/>
          </p:nvPr>
        </p:nvPicPr>
        <p:blipFill>
          <a:blip r:embed="rId2"/>
          <a:srcRect t="196" b="196"/>
          <a:stretch/>
        </p:blipFill>
        <p:spPr>
          <a:prstGeom prst="rect">
            <a:avLst/>
          </a:prstGeom>
        </p:spPr>
      </p:pic>
      <p:sp>
        <p:nvSpPr>
          <p:cNvPr id="4" name="Text Placeholder 3">
            <a:extLst>
              <a:ext uri="{FF2B5EF4-FFF2-40B4-BE49-F238E27FC236}">
                <a16:creationId xmlns:a16="http://schemas.microsoft.com/office/drawing/2014/main" id="{B854F080-4335-D104-E372-3F66CDBA3022}"/>
              </a:ext>
            </a:extLst>
          </p:cNvPr>
          <p:cNvSpPr>
            <a:spLocks noGrp="1"/>
          </p:cNvSpPr>
          <p:nvPr>
            <p:ph type="body" sz="half" idx="2"/>
          </p:nvPr>
        </p:nvSpPr>
        <p:spPr>
          <a:xfrm>
            <a:off x="609601" y="1607127"/>
            <a:ext cx="3585586" cy="4653648"/>
          </a:xfrm>
        </p:spPr>
        <p:txBody>
          <a:bodyPr anchor="t"/>
          <a:lstStyle/>
          <a:p>
            <a:r>
              <a:rPr lang="en-US" b="1" dirty="0"/>
              <a:t>A.</a:t>
            </a:r>
            <a:r>
              <a:rPr lang="en-US" dirty="0"/>
              <a:t> Ionization: charged particle bumps off an electron, origin of electron determines Auger/Char. Rad., secondary electron can be a delta-ray</a:t>
            </a:r>
          </a:p>
          <a:p>
            <a:r>
              <a:rPr lang="en-US" b="1" dirty="0"/>
              <a:t>B.</a:t>
            </a:r>
            <a:r>
              <a:rPr lang="en-US" dirty="0"/>
              <a:t> Bremsstrahlung: near nuclear interaction causes rapid acceleration which gives off photons, these photons can wreak havoc</a:t>
            </a:r>
          </a:p>
        </p:txBody>
      </p:sp>
    </p:spTree>
    <p:extLst>
      <p:ext uri="{BB962C8B-B14F-4D97-AF65-F5344CB8AC3E}">
        <p14:creationId xmlns:p14="http://schemas.microsoft.com/office/powerpoint/2010/main" val="334560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0147-3D3B-4199-308C-821A8FA8B1AB}"/>
              </a:ext>
            </a:extLst>
          </p:cNvPr>
          <p:cNvSpPr>
            <a:spLocks noGrp="1"/>
          </p:cNvSpPr>
          <p:nvPr>
            <p:ph type="title"/>
          </p:nvPr>
        </p:nvSpPr>
        <p:spPr/>
        <p:txBody>
          <a:bodyPr/>
          <a:lstStyle/>
          <a:p>
            <a:r>
              <a:rPr lang="en-US" dirty="0"/>
              <a:t>Bremsstrahlung Spectrum</a:t>
            </a:r>
          </a:p>
        </p:txBody>
      </p:sp>
      <p:pic>
        <p:nvPicPr>
          <p:cNvPr id="5" name="Content Placeholder 4" descr="A diagram of a graph&#10;&#10;AI-generated content may be incorrect.">
            <a:extLst>
              <a:ext uri="{FF2B5EF4-FFF2-40B4-BE49-F238E27FC236}">
                <a16:creationId xmlns:a16="http://schemas.microsoft.com/office/drawing/2014/main" id="{2F5DAB93-BB21-2973-2D6E-08E87F735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6835" y="1716088"/>
            <a:ext cx="6885593" cy="4592637"/>
          </a:xfrm>
        </p:spPr>
      </p:pic>
    </p:spTree>
    <p:extLst>
      <p:ext uri="{BB962C8B-B14F-4D97-AF65-F5344CB8AC3E}">
        <p14:creationId xmlns:p14="http://schemas.microsoft.com/office/powerpoint/2010/main" val="207155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93A3-4351-01DC-009C-B3A6C6557B20}"/>
              </a:ext>
            </a:extLst>
          </p:cNvPr>
          <p:cNvSpPr>
            <a:spLocks noGrp="1"/>
          </p:cNvSpPr>
          <p:nvPr>
            <p:ph type="title"/>
          </p:nvPr>
        </p:nvSpPr>
        <p:spPr/>
        <p:txBody>
          <a:bodyPr/>
          <a:lstStyle/>
          <a:p>
            <a:r>
              <a:rPr lang="en-US" dirty="0"/>
              <a:t>Collisional and Radiation Losses</a:t>
            </a:r>
          </a:p>
        </p:txBody>
      </p:sp>
      <p:sp>
        <p:nvSpPr>
          <p:cNvPr id="3" name="Content Placeholder 2">
            <a:extLst>
              <a:ext uri="{FF2B5EF4-FFF2-40B4-BE49-F238E27FC236}">
                <a16:creationId xmlns:a16="http://schemas.microsoft.com/office/drawing/2014/main" id="{FB976B74-C462-B01A-99AA-C5431750A002}"/>
              </a:ext>
            </a:extLst>
          </p:cNvPr>
          <p:cNvSpPr>
            <a:spLocks noGrp="1"/>
          </p:cNvSpPr>
          <p:nvPr>
            <p:ph idx="1"/>
          </p:nvPr>
        </p:nvSpPr>
        <p:spPr/>
        <p:txBody>
          <a:bodyPr/>
          <a:lstStyle/>
          <a:p>
            <a:r>
              <a:rPr lang="en-US" dirty="0"/>
              <a:t>Collisional Losses: Energy deposited typically stays very close to the source</a:t>
            </a:r>
          </a:p>
          <a:p>
            <a:pPr lvl="1"/>
            <a:r>
              <a:rPr lang="en-US" dirty="0"/>
              <a:t>Excitation and Ionization</a:t>
            </a:r>
          </a:p>
          <a:p>
            <a:pPr lvl="1"/>
            <a:r>
              <a:rPr lang="en-US" dirty="0"/>
              <a:t>Generally greater than radiation losses</a:t>
            </a:r>
          </a:p>
          <a:p>
            <a:pPr marL="228600" lvl="1" indent="0">
              <a:buNone/>
            </a:pPr>
            <a:endParaRPr lang="en-US" dirty="0"/>
          </a:p>
          <a:p>
            <a:r>
              <a:rPr lang="en-US" dirty="0"/>
              <a:t>Radiation Losses: Energy can travel very far</a:t>
            </a:r>
          </a:p>
          <a:p>
            <a:pPr lvl="1"/>
            <a:r>
              <a:rPr lang="en-US" dirty="0"/>
              <a:t>Bremsstrahlung</a:t>
            </a:r>
          </a:p>
          <a:p>
            <a:pPr lvl="1"/>
            <a:r>
              <a:rPr lang="en-US" dirty="0"/>
              <a:t>Increases greatly for </a:t>
            </a:r>
            <a:r>
              <a:rPr lang="en-US" b="1" dirty="0"/>
              <a:t>high-energy charged particles </a:t>
            </a:r>
            <a:r>
              <a:rPr lang="en-US" dirty="0"/>
              <a:t>and </a:t>
            </a:r>
            <a:r>
              <a:rPr lang="en-US" b="1" dirty="0"/>
              <a:t>high atomic number targets (Z)</a:t>
            </a:r>
          </a:p>
        </p:txBody>
      </p:sp>
      <p:sp>
        <p:nvSpPr>
          <p:cNvPr id="4" name="Rectangle 3">
            <a:extLst>
              <a:ext uri="{FF2B5EF4-FFF2-40B4-BE49-F238E27FC236}">
                <a16:creationId xmlns:a16="http://schemas.microsoft.com/office/drawing/2014/main" id="{07B0C609-0477-C8BF-6BE8-036875658DE8}"/>
              </a:ext>
            </a:extLst>
          </p:cNvPr>
          <p:cNvSpPr/>
          <p:nvPr/>
        </p:nvSpPr>
        <p:spPr>
          <a:xfrm>
            <a:off x="612647" y="3069048"/>
            <a:ext cx="10732293" cy="17687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01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8893-9A7A-DE4C-812C-1C2FD8C6C97A}"/>
              </a:ext>
            </a:extLst>
          </p:cNvPr>
          <p:cNvSpPr>
            <a:spLocks noGrp="1"/>
          </p:cNvSpPr>
          <p:nvPr>
            <p:ph type="title"/>
          </p:nvPr>
        </p:nvSpPr>
        <p:spPr/>
        <p:txBody>
          <a:bodyPr/>
          <a:lstStyle/>
          <a:p>
            <a:r>
              <a:rPr lang="en-US" dirty="0"/>
              <a:t>Collisional VS Radiation Losses</a:t>
            </a:r>
          </a:p>
        </p:txBody>
      </p:sp>
      <p:pic>
        <p:nvPicPr>
          <p:cNvPr id="6" name="Picture Placeholder 5">
            <a:extLst>
              <a:ext uri="{FF2B5EF4-FFF2-40B4-BE49-F238E27FC236}">
                <a16:creationId xmlns:a16="http://schemas.microsoft.com/office/drawing/2014/main" id="{D1D18D17-3BE8-56A1-E69C-81A714FE5C24}"/>
              </a:ext>
            </a:extLst>
          </p:cNvPr>
          <p:cNvPicPr>
            <a:picLocks noGrp="1" noChangeAspect="1"/>
          </p:cNvPicPr>
          <p:nvPr>
            <p:ph type="pic" idx="1"/>
          </p:nvPr>
        </p:nvPicPr>
        <p:blipFill>
          <a:blip r:embed="rId2"/>
          <a:srcRect l="1142" r="7758"/>
          <a:stretch>
            <a:fillRect/>
          </a:stretch>
        </p:blipFill>
        <p:spPr>
          <a:xfrm>
            <a:off x="4119418" y="657103"/>
            <a:ext cx="7804727" cy="5555904"/>
          </a:xfrm>
          <a:prstGeom prst="rect">
            <a:avLst/>
          </a:prstGeom>
        </p:spPr>
      </p:pic>
      <p:sp>
        <p:nvSpPr>
          <p:cNvPr id="4" name="Text Placeholder 3">
            <a:extLst>
              <a:ext uri="{FF2B5EF4-FFF2-40B4-BE49-F238E27FC236}">
                <a16:creationId xmlns:a16="http://schemas.microsoft.com/office/drawing/2014/main" id="{4F0D9207-41B0-091C-0CC8-274D2C28B537}"/>
              </a:ext>
            </a:extLst>
          </p:cNvPr>
          <p:cNvSpPr>
            <a:spLocks noGrp="1"/>
          </p:cNvSpPr>
          <p:nvPr>
            <p:ph type="body" sz="half" idx="2"/>
          </p:nvPr>
        </p:nvSpPr>
        <p:spPr>
          <a:xfrm>
            <a:off x="609601" y="1658679"/>
            <a:ext cx="3585586" cy="4602096"/>
          </a:xfrm>
        </p:spPr>
        <p:txBody>
          <a:bodyPr anchor="t">
            <a:normAutofit/>
          </a:bodyPr>
          <a:lstStyle/>
          <a:p>
            <a:r>
              <a:rPr lang="en-US" b="1" dirty="0"/>
              <a:t>First Line (Yellow): </a:t>
            </a:r>
            <a:r>
              <a:rPr lang="en-US" dirty="0"/>
              <a:t>Low-Z target, collisional losses</a:t>
            </a:r>
          </a:p>
          <a:p>
            <a:r>
              <a:rPr lang="en-US" b="1" dirty="0"/>
              <a:t>Second Line (Green):</a:t>
            </a:r>
            <a:r>
              <a:rPr lang="en-US" dirty="0"/>
              <a:t> High-Z target, collisional losses</a:t>
            </a:r>
          </a:p>
          <a:p>
            <a:r>
              <a:rPr lang="en-US" b="1" dirty="0"/>
              <a:t>Third Line (Blue):</a:t>
            </a:r>
            <a:r>
              <a:rPr lang="en-US" dirty="0"/>
              <a:t> High-Z target, radiation losses</a:t>
            </a:r>
          </a:p>
          <a:p>
            <a:r>
              <a:rPr lang="en-US" b="1" dirty="0"/>
              <a:t>Fourth Line (Magenta): </a:t>
            </a:r>
            <a:r>
              <a:rPr lang="en-US" dirty="0"/>
              <a:t>Low-Z target, radiation losses</a:t>
            </a:r>
          </a:p>
          <a:p>
            <a:r>
              <a:rPr lang="en-US" dirty="0"/>
              <a:t>Notice log-scale, flipped behavior between Coll. And Rad. losses</a:t>
            </a:r>
          </a:p>
        </p:txBody>
      </p:sp>
    </p:spTree>
    <p:extLst>
      <p:ext uri="{BB962C8B-B14F-4D97-AF65-F5344CB8AC3E}">
        <p14:creationId xmlns:p14="http://schemas.microsoft.com/office/powerpoint/2010/main" val="1519207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1945-F49D-8406-46D1-BAB994C66E8D}"/>
              </a:ext>
            </a:extLst>
          </p:cNvPr>
          <p:cNvSpPr>
            <a:spLocks noGrp="1"/>
          </p:cNvSpPr>
          <p:nvPr>
            <p:ph type="title"/>
          </p:nvPr>
        </p:nvSpPr>
        <p:spPr/>
        <p:txBody>
          <a:bodyPr/>
          <a:lstStyle/>
          <a:p>
            <a:r>
              <a:rPr lang="en-US" dirty="0"/>
              <a:t>Charged Particle Tracks in Matter</a:t>
            </a:r>
          </a:p>
        </p:txBody>
      </p:sp>
      <p:sp>
        <p:nvSpPr>
          <p:cNvPr id="3" name="Content Placeholder 2">
            <a:extLst>
              <a:ext uri="{FF2B5EF4-FFF2-40B4-BE49-F238E27FC236}">
                <a16:creationId xmlns:a16="http://schemas.microsoft.com/office/drawing/2014/main" id="{70C5DE89-ADC3-F759-D291-3F98079BFBD9}"/>
              </a:ext>
            </a:extLst>
          </p:cNvPr>
          <p:cNvSpPr>
            <a:spLocks noGrp="1"/>
          </p:cNvSpPr>
          <p:nvPr>
            <p:ph idx="1"/>
          </p:nvPr>
        </p:nvSpPr>
        <p:spPr/>
        <p:txBody>
          <a:bodyPr>
            <a:normAutofit fontScale="92500" lnSpcReduction="20000"/>
          </a:bodyPr>
          <a:lstStyle/>
          <a:p>
            <a:r>
              <a:rPr lang="en-US" dirty="0"/>
              <a:t>Charged particles leave behind wake of ionized atoms and secondary electrons about 100 um wide due to delta-rays</a:t>
            </a:r>
          </a:p>
          <a:p>
            <a:r>
              <a:rPr lang="en-US" dirty="0"/>
              <a:t>Path of particle varies greatly by particle weight and charge:</a:t>
            </a:r>
          </a:p>
          <a:p>
            <a:pPr lvl="1"/>
            <a:r>
              <a:rPr lang="en-US" b="1" dirty="0"/>
              <a:t>Alpha particles travel straight </a:t>
            </a:r>
            <a:r>
              <a:rPr lang="en-US" dirty="0"/>
              <a:t>due to very few bremsstrahlung and relative size difference compared to electrons, slow, continuous loss of energy</a:t>
            </a:r>
          </a:p>
          <a:p>
            <a:pPr lvl="1"/>
            <a:r>
              <a:rPr lang="en-US" b="1" dirty="0"/>
              <a:t>Beta particles travel tortuous path </a:t>
            </a:r>
            <a:r>
              <a:rPr lang="en-US" dirty="0"/>
              <a:t>due to them being the same size as the secondary electrons and bremsstrahlung, catastrophic events are typical</a:t>
            </a:r>
          </a:p>
          <a:p>
            <a:r>
              <a:rPr lang="en-US" dirty="0"/>
              <a:t>Speed of particles with the same kinetic energy varies greatly:</a:t>
            </a:r>
          </a:p>
          <a:p>
            <a:pPr lvl="1"/>
            <a:r>
              <a:rPr lang="en-US" dirty="0"/>
              <a:t>4 MeV KE alpha travels 10% of the speed of massless things</a:t>
            </a:r>
          </a:p>
          <a:p>
            <a:pPr lvl="1"/>
            <a:r>
              <a:rPr lang="en-US" dirty="0"/>
              <a:t>1 MeV KE beta travels 90% of the speed of massless things</a:t>
            </a:r>
          </a:p>
          <a:p>
            <a:r>
              <a:rPr lang="en-US" dirty="0"/>
              <a:t>Density of ionization wake differs greatly:</a:t>
            </a:r>
          </a:p>
          <a:p>
            <a:pPr lvl="1"/>
            <a:r>
              <a:rPr lang="en-US" b="1" dirty="0"/>
              <a:t>Alpha particles lose energy much faster </a:t>
            </a:r>
            <a:r>
              <a:rPr lang="en-US" dirty="0">
                <a:sym typeface="Wingdings" panose="05000000000000000000" pitchFamily="2" charset="2"/>
              </a:rPr>
              <a:t> dense wake</a:t>
            </a:r>
            <a:endParaRPr lang="en-US" dirty="0"/>
          </a:p>
          <a:p>
            <a:pPr lvl="1"/>
            <a:r>
              <a:rPr lang="en-US" b="1" dirty="0"/>
              <a:t>Beta particles lose energy much slower </a:t>
            </a:r>
            <a:r>
              <a:rPr lang="en-US" dirty="0">
                <a:sym typeface="Wingdings" panose="05000000000000000000" pitchFamily="2" charset="2"/>
              </a:rPr>
              <a:t> less dense wake</a:t>
            </a:r>
            <a:endParaRPr lang="en-US" dirty="0"/>
          </a:p>
        </p:txBody>
      </p:sp>
      <p:sp>
        <p:nvSpPr>
          <p:cNvPr id="4" name="Rectangle 3">
            <a:extLst>
              <a:ext uri="{FF2B5EF4-FFF2-40B4-BE49-F238E27FC236}">
                <a16:creationId xmlns:a16="http://schemas.microsoft.com/office/drawing/2014/main" id="{1AC05618-5878-0C85-8162-768A03B92C99}"/>
              </a:ext>
            </a:extLst>
          </p:cNvPr>
          <p:cNvSpPr/>
          <p:nvPr/>
        </p:nvSpPr>
        <p:spPr>
          <a:xfrm>
            <a:off x="573289" y="2416704"/>
            <a:ext cx="10732293" cy="16130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A2D36D-A344-A9DA-EE72-848702938E09}"/>
              </a:ext>
            </a:extLst>
          </p:cNvPr>
          <p:cNvSpPr/>
          <p:nvPr/>
        </p:nvSpPr>
        <p:spPr>
          <a:xfrm>
            <a:off x="573289" y="4089696"/>
            <a:ext cx="10732293" cy="982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A68E49-90B7-234C-FE68-748BED5471AF}"/>
              </a:ext>
            </a:extLst>
          </p:cNvPr>
          <p:cNvSpPr/>
          <p:nvPr/>
        </p:nvSpPr>
        <p:spPr>
          <a:xfrm>
            <a:off x="533933" y="5131685"/>
            <a:ext cx="10732293" cy="9820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23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025AB-D2E8-16A5-4152-5929EA11B811}"/>
              </a:ext>
            </a:extLst>
          </p:cNvPr>
          <p:cNvSpPr>
            <a:spLocks noGrp="1"/>
          </p:cNvSpPr>
          <p:nvPr>
            <p:ph type="title"/>
          </p:nvPr>
        </p:nvSpPr>
        <p:spPr/>
        <p:txBody>
          <a:bodyPr/>
          <a:lstStyle/>
          <a:p>
            <a:r>
              <a:rPr lang="en-US" dirty="0"/>
              <a:t>Energy Loss Dependence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E91A4D-186F-8ACA-5CBA-B738F37A5107}"/>
                  </a:ext>
                </a:extLst>
              </p:cNvPr>
              <p:cNvSpPr>
                <a:spLocks noGrp="1"/>
              </p:cNvSpPr>
              <p:nvPr>
                <p:ph idx="1"/>
              </p:nvPr>
            </p:nvSpPr>
            <p:spPr/>
            <p:txBody>
              <a:bodyPr/>
              <a:lstStyle/>
              <a:p>
                <a:r>
                  <a:rPr lang="en-US" dirty="0"/>
                  <a:t>Energy loss per unit of distance </a:t>
                </a:r>
                <a:r>
                  <a:rPr lang="en-US" b="1" dirty="0"/>
                  <a:t>depends on</a:t>
                </a:r>
                <a:r>
                  <a:rPr lang="en-US" dirty="0"/>
                  <a:t>:</a:t>
                </a:r>
              </a:p>
              <a:p>
                <a:pPr lvl="1"/>
                <a:r>
                  <a:rPr lang="en-US" b="1" dirty="0"/>
                  <a:t>Energy of the particle </a:t>
                </a:r>
                <a:r>
                  <a:rPr lang="en-US" dirty="0"/>
                  <a:t>(Relativity, Coll./Rad. Loss Changes)</a:t>
                </a:r>
              </a:p>
              <a:p>
                <a:pPr lvl="1"/>
                <a:r>
                  <a:rPr lang="en-US" b="1" dirty="0"/>
                  <a:t>Composition of target </a:t>
                </a:r>
                <a:r>
                  <a:rPr lang="en-US" dirty="0"/>
                  <a:t>(Atomic Number)</a:t>
                </a:r>
              </a:p>
              <a:p>
                <a:pPr lvl="1"/>
                <a:r>
                  <a:rPr lang="en-US" b="1" dirty="0"/>
                  <a:t>Density of target </a:t>
                </a:r>
                <a:r>
                  <a:rPr lang="en-US" dirty="0"/>
                  <a:t>(More Targets)</a:t>
                </a:r>
              </a:p>
              <a:p>
                <a:r>
                  <a:rPr lang="en-US" dirty="0"/>
                  <a:t>This concept is described with physics words:</a:t>
                </a:r>
              </a:p>
              <a:p>
                <a:pPr lvl="1"/>
                <a:r>
                  <a:rPr lang="en-US" b="1" dirty="0"/>
                  <a:t>Linear Stopping Power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sty m:val="p"/>
                              </m:rPr>
                              <a:rPr lang="en-US" b="0" i="1" smtClean="0">
                                <a:latin typeface="Cambria Math" panose="02040503050406030204" pitchFamily="18" charset="0"/>
                              </a:rPr>
                              <m:t>S</m:t>
                            </m:r>
                          </m:e>
                          <m:sub>
                            <m:r>
                              <m:rPr>
                                <m:sty m:val="p"/>
                              </m:rPr>
                              <a:rPr lang="en-US" b="0" i="1" smtClean="0">
                                <a:latin typeface="Cambria Math" panose="02040503050406030204" pitchFamily="18" charset="0"/>
                              </a:rPr>
                              <m:t>l</m:t>
                            </m:r>
                          </m:sub>
                        </m:sSub>
                      </m:e>
                    </m:d>
                  </m:oMath>
                </a14:m>
                <a:r>
                  <a:rPr lang="en-US" dirty="0"/>
                  <a:t>: Total energy loss per unit distance [MeV/cm]</a:t>
                </a:r>
              </a:p>
              <a:p>
                <a:pPr lvl="1"/>
                <a:r>
                  <a:rPr lang="en-US" b="1" dirty="0"/>
                  <a:t>Linear Energy Transfer </a:t>
                </a:r>
                <a14:m>
                  <m:oMath xmlns:m="http://schemas.openxmlformats.org/officeDocument/2006/math">
                    <m:d>
                      <m:dPr>
                        <m:ctrlPr>
                          <a:rPr lang="en-US" i="1" smtClean="0">
                            <a:latin typeface="Cambria Math" panose="02040503050406030204" pitchFamily="18" charset="0"/>
                          </a:rPr>
                        </m:ctrlPr>
                      </m:dPr>
                      <m:e>
                        <m:r>
                          <m:rPr>
                            <m:sty m:val="p"/>
                          </m:rPr>
                          <a:rPr lang="en-US" b="0" i="1" smtClean="0">
                            <a:latin typeface="Cambria Math" panose="02040503050406030204" pitchFamily="18" charset="0"/>
                          </a:rPr>
                          <m:t>LET</m:t>
                        </m:r>
                      </m:e>
                    </m:d>
                  </m:oMath>
                </a14:m>
                <a:r>
                  <a:rPr lang="en-US" dirty="0"/>
                  <a:t>: Energy lost and deposited "locally" along the track [keV/um]</a:t>
                </a:r>
              </a:p>
              <a:p>
                <a:pPr lvl="2"/>
                <a:r>
                  <a:rPr lang="en-US" dirty="0"/>
                  <a:t>In the low energy domain, radiation losses are low, so </a:t>
                </a:r>
                <a14:m>
                  <m:oMath xmlns:m="http://schemas.openxmlformats.org/officeDocument/2006/math">
                    <m:r>
                      <m:rPr>
                        <m:sty m:val="p"/>
                      </m:rPr>
                      <a:rPr lang="en-US" b="0" i="1" smtClean="0">
                        <a:latin typeface="Cambria Math" panose="02040503050406030204" pitchFamily="18" charset="0"/>
                      </a:rPr>
                      <m:t>LET</m:t>
                    </m:r>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S</m:t>
                        </m:r>
                      </m:e>
                      <m:sub>
                        <m:r>
                          <m:rPr>
                            <m:sty m:val="p"/>
                          </m:rPr>
                          <a:rPr lang="en-US" b="0" i="1" smtClean="0">
                            <a:latin typeface="Cambria Math" panose="02040503050406030204" pitchFamily="18" charset="0"/>
                            <a:ea typeface="Cambria Math" panose="02040503050406030204" pitchFamily="18" charset="0"/>
                          </a:rPr>
                          <m:t>l</m:t>
                        </m:r>
                      </m:sub>
                    </m:sSub>
                  </m:oMath>
                </a14:m>
                <a:endParaRPr lang="en-US" dirty="0"/>
              </a:p>
              <a:p>
                <a:pPr lvl="2"/>
                <a:r>
                  <a:rPr lang="en-US" dirty="0"/>
                  <a:t>Alpha LET: 	~100 keV/um in soft tissue</a:t>
                </a:r>
              </a:p>
              <a:p>
                <a:pPr lvl="2"/>
                <a:r>
                  <a:rPr lang="en-US" dirty="0"/>
                  <a:t>Beta LET: ~0.2 – 2.0 keV/um between 10 keV and 10 MeV in soft tissue</a:t>
                </a:r>
              </a:p>
              <a:p>
                <a:pPr lvl="1"/>
                <a:r>
                  <a:rPr lang="en-US" b="1" dirty="0"/>
                  <a:t>Specific Ionization </a:t>
                </a:r>
                <a14:m>
                  <m:oMath xmlns:m="http://schemas.openxmlformats.org/officeDocument/2006/math">
                    <m:d>
                      <m:dPr>
                        <m:ctrlPr>
                          <a:rPr lang="en-US" i="1" smtClean="0">
                            <a:latin typeface="Cambria Math" panose="02040503050406030204" pitchFamily="18" charset="0"/>
                          </a:rPr>
                        </m:ctrlPr>
                      </m:dPr>
                      <m:e>
                        <m:r>
                          <m:rPr>
                            <m:sty m:val="p"/>
                          </m:rPr>
                          <a:rPr lang="en-US" b="0" i="1" smtClean="0">
                            <a:latin typeface="Cambria Math" panose="02040503050406030204" pitchFamily="18" charset="0"/>
                          </a:rPr>
                          <m:t>SI</m:t>
                        </m:r>
                      </m:e>
                    </m:d>
                  </m:oMath>
                </a14:m>
                <a:r>
                  <a:rPr lang="en-US" dirty="0"/>
                  <a:t>: Number of ion pairs produced per unit length (1/mm)</a:t>
                </a:r>
              </a:p>
              <a:p>
                <a:pPr lvl="1"/>
                <a:endParaRPr lang="en-US" dirty="0"/>
              </a:p>
            </p:txBody>
          </p:sp>
        </mc:Choice>
        <mc:Fallback>
          <p:sp>
            <p:nvSpPr>
              <p:cNvPr id="3" name="Content Placeholder 2">
                <a:extLst>
                  <a:ext uri="{FF2B5EF4-FFF2-40B4-BE49-F238E27FC236}">
                    <a16:creationId xmlns:a16="http://schemas.microsoft.com/office/drawing/2014/main" id="{2CE91A4D-186F-8ACA-5CBA-B738F37A5107}"/>
                  </a:ext>
                </a:extLst>
              </p:cNvPr>
              <p:cNvSpPr>
                <a:spLocks noGrp="1" noRot="1" noChangeAspect="1" noMove="1" noResize="1" noEditPoints="1" noAdjustHandles="1" noChangeArrowheads="1" noChangeShapeType="1" noTextEdit="1"/>
              </p:cNvSpPr>
              <p:nvPr>
                <p:ph idx="1"/>
              </p:nvPr>
            </p:nvSpPr>
            <p:spPr>
              <a:blipFill>
                <a:blip r:embed="rId2"/>
                <a:stretch>
                  <a:fillRect l="-45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363A147-D8B6-D214-1790-6EB5CB1CAD63}"/>
              </a:ext>
            </a:extLst>
          </p:cNvPr>
          <p:cNvSpPr/>
          <p:nvPr/>
        </p:nvSpPr>
        <p:spPr>
          <a:xfrm>
            <a:off x="612646" y="2193420"/>
            <a:ext cx="10732293" cy="11322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26888E6-05ED-0761-30F0-EC6F4E988C85}"/>
              </a:ext>
            </a:extLst>
          </p:cNvPr>
          <p:cNvSpPr/>
          <p:nvPr/>
        </p:nvSpPr>
        <p:spPr>
          <a:xfrm>
            <a:off x="573289" y="3443615"/>
            <a:ext cx="10732293" cy="3945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44183A-2EDD-96A3-0599-49BD5ED54079}"/>
              </a:ext>
            </a:extLst>
          </p:cNvPr>
          <p:cNvSpPr/>
          <p:nvPr/>
        </p:nvSpPr>
        <p:spPr>
          <a:xfrm>
            <a:off x="729853" y="3872834"/>
            <a:ext cx="10732293" cy="3945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C2374B-2B0C-8C2B-CAF2-BC3C03A6D188}"/>
              </a:ext>
            </a:extLst>
          </p:cNvPr>
          <p:cNvSpPr/>
          <p:nvPr/>
        </p:nvSpPr>
        <p:spPr>
          <a:xfrm>
            <a:off x="729853" y="4302053"/>
            <a:ext cx="10732293" cy="13863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A3E495-7761-0ACA-1FC5-1FCFFBCBEEA4}"/>
              </a:ext>
            </a:extLst>
          </p:cNvPr>
          <p:cNvSpPr/>
          <p:nvPr/>
        </p:nvSpPr>
        <p:spPr>
          <a:xfrm>
            <a:off x="416727" y="5723053"/>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7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0A2D-F456-A430-7877-A4B8A2D3828E}"/>
              </a:ext>
            </a:extLst>
          </p:cNvPr>
          <p:cNvSpPr>
            <a:spLocks noGrp="1"/>
          </p:cNvSpPr>
          <p:nvPr>
            <p:ph type="title"/>
          </p:nvPr>
        </p:nvSpPr>
        <p:spPr/>
        <p:txBody>
          <a:bodyPr/>
          <a:lstStyle/>
          <a:p>
            <a:r>
              <a:rPr lang="en-US" dirty="0"/>
              <a:t>Bragg Peak</a:t>
            </a:r>
          </a:p>
        </p:txBody>
      </p:sp>
      <p:pic>
        <p:nvPicPr>
          <p:cNvPr id="6" name="Picture Placeholder 5">
            <a:extLst>
              <a:ext uri="{FF2B5EF4-FFF2-40B4-BE49-F238E27FC236}">
                <a16:creationId xmlns:a16="http://schemas.microsoft.com/office/drawing/2014/main" id="{34702F89-B673-EDF4-4687-D5ECB2555A18}"/>
              </a:ext>
            </a:extLst>
          </p:cNvPr>
          <p:cNvPicPr>
            <a:picLocks noGrp="1" noChangeAspect="1"/>
          </p:cNvPicPr>
          <p:nvPr>
            <p:ph type="pic" idx="1"/>
          </p:nvPr>
        </p:nvPicPr>
        <p:blipFill>
          <a:blip r:embed="rId2"/>
          <a:srcRect l="209" r="-453"/>
          <a:stretch>
            <a:fillRect/>
          </a:stretch>
        </p:blipFill>
        <p:spPr>
          <a:xfrm>
            <a:off x="4285673" y="651048"/>
            <a:ext cx="7906327" cy="5555904"/>
          </a:xfrm>
          <a:prstGeom prst="rect">
            <a:avLst/>
          </a:prstGeom>
        </p:spPr>
      </p:pic>
      <p:sp>
        <p:nvSpPr>
          <p:cNvPr id="4" name="Text Placeholder 3">
            <a:extLst>
              <a:ext uri="{FF2B5EF4-FFF2-40B4-BE49-F238E27FC236}">
                <a16:creationId xmlns:a16="http://schemas.microsoft.com/office/drawing/2014/main" id="{5EEA2ED9-820E-4ED2-35FF-A2B8E09FBFCD}"/>
              </a:ext>
            </a:extLst>
          </p:cNvPr>
          <p:cNvSpPr>
            <a:spLocks noGrp="1"/>
          </p:cNvSpPr>
          <p:nvPr>
            <p:ph type="body" sz="half" idx="2"/>
          </p:nvPr>
        </p:nvSpPr>
        <p:spPr>
          <a:xfrm>
            <a:off x="609601" y="1424763"/>
            <a:ext cx="3585586" cy="4836012"/>
          </a:xfrm>
        </p:spPr>
        <p:txBody>
          <a:bodyPr anchor="t"/>
          <a:lstStyle/>
          <a:p>
            <a:pPr marL="285750" indent="-285750">
              <a:buFont typeface="Arial" panose="020B0604020202020204" pitchFamily="34" charset="0"/>
              <a:buChar char="•"/>
            </a:pPr>
            <a:r>
              <a:rPr lang="en-US" dirty="0"/>
              <a:t>As a </a:t>
            </a:r>
            <a:r>
              <a:rPr lang="en-US" b="1" dirty="0"/>
              <a:t>charged particle slows down</a:t>
            </a:r>
            <a:r>
              <a:rPr lang="en-US" dirty="0"/>
              <a:t>, its </a:t>
            </a:r>
            <a:r>
              <a:rPr lang="en-US" b="1" dirty="0"/>
              <a:t>ionization density increases</a:t>
            </a:r>
          </a:p>
          <a:p>
            <a:pPr marL="285750" indent="-285750">
              <a:buFont typeface="Arial" panose="020B0604020202020204" pitchFamily="34" charset="0"/>
              <a:buChar char="•"/>
            </a:pPr>
            <a:r>
              <a:rPr lang="en-US" dirty="0"/>
              <a:t>Heavy charged particles peak very sharply near the end of their track</a:t>
            </a:r>
          </a:p>
          <a:p>
            <a:pPr marL="285750" indent="-285750">
              <a:buFont typeface="Arial" panose="020B0604020202020204" pitchFamily="34" charset="0"/>
              <a:buChar char="•"/>
            </a:pPr>
            <a:r>
              <a:rPr lang="en-US" dirty="0"/>
              <a:t>Differs greatly from beta particles and photons</a:t>
            </a:r>
          </a:p>
          <a:p>
            <a:endParaRPr lang="en-US" b="1" dirty="0"/>
          </a:p>
        </p:txBody>
      </p:sp>
    </p:spTree>
    <p:extLst>
      <p:ext uri="{BB962C8B-B14F-4D97-AF65-F5344CB8AC3E}">
        <p14:creationId xmlns:p14="http://schemas.microsoft.com/office/powerpoint/2010/main" val="129097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ECB6-2CBF-3757-F77A-227ECE71E89C}"/>
              </a:ext>
            </a:extLst>
          </p:cNvPr>
          <p:cNvSpPr>
            <a:spLocks noGrp="1"/>
          </p:cNvSpPr>
          <p:nvPr>
            <p:ph type="title"/>
          </p:nvPr>
        </p:nvSpPr>
        <p:spPr/>
        <p:txBody>
          <a:bodyPr/>
          <a:lstStyle/>
          <a:p>
            <a:r>
              <a:rPr lang="en-US" dirty="0"/>
              <a:t>Energy Deposition by Particle Type</a:t>
            </a:r>
          </a:p>
        </p:txBody>
      </p:sp>
      <p:pic>
        <p:nvPicPr>
          <p:cNvPr id="8" name="Picture Placeholder 7" descr="A diagram of a graph&#10;&#10;AI-generated content may be incorrect.">
            <a:extLst>
              <a:ext uri="{FF2B5EF4-FFF2-40B4-BE49-F238E27FC236}">
                <a16:creationId xmlns:a16="http://schemas.microsoft.com/office/drawing/2014/main" id="{F4628A96-5519-9140-18FE-9EC8A7CEB06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1240" r="10280"/>
          <a:stretch>
            <a:fillRect/>
          </a:stretch>
        </p:blipFill>
        <p:spPr>
          <a:xfrm>
            <a:off x="4965405" y="657103"/>
            <a:ext cx="6762307" cy="5555904"/>
          </a:xfrm>
        </p:spPr>
      </p:pic>
      <p:sp>
        <p:nvSpPr>
          <p:cNvPr id="4" name="Text Placeholder 3">
            <a:extLst>
              <a:ext uri="{FF2B5EF4-FFF2-40B4-BE49-F238E27FC236}">
                <a16:creationId xmlns:a16="http://schemas.microsoft.com/office/drawing/2014/main" id="{CDB7D27A-4145-2CAB-CEB5-27D0B22106D8}"/>
              </a:ext>
            </a:extLst>
          </p:cNvPr>
          <p:cNvSpPr>
            <a:spLocks noGrp="1"/>
          </p:cNvSpPr>
          <p:nvPr>
            <p:ph type="body" sz="half" idx="2"/>
          </p:nvPr>
        </p:nvSpPr>
        <p:spPr>
          <a:xfrm>
            <a:off x="609601" y="1733107"/>
            <a:ext cx="3585586" cy="4527668"/>
          </a:xfrm>
        </p:spPr>
        <p:txBody>
          <a:bodyPr anchor="t">
            <a:normAutofit lnSpcReduction="10000"/>
          </a:bodyPr>
          <a:lstStyle/>
          <a:p>
            <a:pPr marL="285750" indent="-285750">
              <a:buFont typeface="Arial" panose="020B0604020202020204" pitchFamily="34" charset="0"/>
              <a:buChar char="•"/>
            </a:pPr>
            <a:r>
              <a:rPr lang="en-US" b="1" dirty="0"/>
              <a:t>Electrons: </a:t>
            </a:r>
            <a:r>
              <a:rPr lang="en-US" dirty="0"/>
              <a:t>Peak, then quickly deposit their energy, not nearly as quick as protons and very long compared to alphas (not shown)</a:t>
            </a:r>
          </a:p>
          <a:p>
            <a:pPr marL="285750" indent="-285750">
              <a:buFont typeface="Arial" panose="020B0604020202020204" pitchFamily="34" charset="0"/>
              <a:buChar char="•"/>
            </a:pPr>
            <a:r>
              <a:rPr lang="en-US" b="1" dirty="0"/>
              <a:t>Protons: </a:t>
            </a:r>
            <a:r>
              <a:rPr lang="en-US" dirty="0"/>
              <a:t>Constant energy transfer, slow burn, LET increases sharply, BRAGG PEAK, no more protons</a:t>
            </a:r>
          </a:p>
          <a:p>
            <a:pPr marL="285750" indent="-285750">
              <a:buFont typeface="Arial" panose="020B0604020202020204" pitchFamily="34" charset="0"/>
              <a:buChar char="•"/>
            </a:pPr>
            <a:r>
              <a:rPr lang="en-US" b="1" dirty="0"/>
              <a:t>X-rays (Photons): </a:t>
            </a:r>
            <a:r>
              <a:rPr lang="en-US" dirty="0"/>
              <a:t>Log-style very slow energy deposition, approaches infinity depth</a:t>
            </a:r>
          </a:p>
          <a:p>
            <a:pPr marL="285750" indent="-285750">
              <a:buFont typeface="Arial" panose="020B0604020202020204" pitchFamily="34" charset="0"/>
              <a:buChar char="•"/>
            </a:pPr>
            <a:r>
              <a:rPr lang="en-US" b="1" dirty="0"/>
              <a:t>Neutrons: </a:t>
            </a:r>
            <a:r>
              <a:rPr lang="en-US" dirty="0"/>
              <a:t>VERY SIMILAR to photons</a:t>
            </a:r>
          </a:p>
        </p:txBody>
      </p:sp>
    </p:spTree>
    <p:extLst>
      <p:ext uri="{BB962C8B-B14F-4D97-AF65-F5344CB8AC3E}">
        <p14:creationId xmlns:p14="http://schemas.microsoft.com/office/powerpoint/2010/main" val="173210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E226-830E-46A8-C856-E05AA7306F64}"/>
              </a:ext>
            </a:extLst>
          </p:cNvPr>
          <p:cNvSpPr>
            <a:spLocks noGrp="1"/>
          </p:cNvSpPr>
          <p:nvPr>
            <p:ph type="title"/>
          </p:nvPr>
        </p:nvSpPr>
        <p:spPr/>
        <p:txBody>
          <a:bodyPr/>
          <a:lstStyle/>
          <a:p>
            <a:r>
              <a:rPr lang="en-US" dirty="0"/>
              <a:t>Use Cases for Different Particle Types</a:t>
            </a:r>
          </a:p>
        </p:txBody>
      </p:sp>
      <p:sp>
        <p:nvSpPr>
          <p:cNvPr id="3" name="Content Placeholder 2">
            <a:extLst>
              <a:ext uri="{FF2B5EF4-FFF2-40B4-BE49-F238E27FC236}">
                <a16:creationId xmlns:a16="http://schemas.microsoft.com/office/drawing/2014/main" id="{7A204A73-D003-FDAF-B23D-5C6EC92E3A07}"/>
              </a:ext>
            </a:extLst>
          </p:cNvPr>
          <p:cNvSpPr>
            <a:spLocks noGrp="1"/>
          </p:cNvSpPr>
          <p:nvPr>
            <p:ph idx="1"/>
          </p:nvPr>
        </p:nvSpPr>
        <p:spPr/>
        <p:txBody>
          <a:bodyPr/>
          <a:lstStyle/>
          <a:p>
            <a:r>
              <a:rPr lang="en-US" dirty="0"/>
              <a:t>Alphas: Not super useful, cannot penetrate beyond dead skin layer, if only we could get it inside the body and deposit it in the tumor! (THERANOSTICS)</a:t>
            </a:r>
          </a:p>
          <a:p>
            <a:r>
              <a:rPr lang="en-US" dirty="0"/>
              <a:t>Betas: Somewhat localized energy deposition, but cannot penetrate deep into the body without serious harm to normal tissue</a:t>
            </a:r>
          </a:p>
          <a:p>
            <a:r>
              <a:rPr lang="en-US" dirty="0"/>
              <a:t>Protons: Extremely localized energy deposition, but prohibitively expensive and requires utmost precision (forget treating lungs!)</a:t>
            </a:r>
          </a:p>
          <a:p>
            <a:r>
              <a:rPr lang="en-US" dirty="0"/>
              <a:t>Photons: Energy deposition is very-well studied, can penetrate through the whole body to reach deep tumors</a:t>
            </a:r>
          </a:p>
          <a:p>
            <a:r>
              <a:rPr lang="en-US" dirty="0"/>
              <a:t>Neutrons: Ask Dr. Jay Burmeister, Karmanos was KING of the Neutron World under his stewardship, now defunct globally, afaik</a:t>
            </a:r>
          </a:p>
        </p:txBody>
      </p:sp>
      <p:sp>
        <p:nvSpPr>
          <p:cNvPr id="4" name="Rectangle 3">
            <a:extLst>
              <a:ext uri="{FF2B5EF4-FFF2-40B4-BE49-F238E27FC236}">
                <a16:creationId xmlns:a16="http://schemas.microsoft.com/office/drawing/2014/main" id="{78330CCC-66C3-5800-8D12-311C1E389D53}"/>
              </a:ext>
            </a:extLst>
          </p:cNvPr>
          <p:cNvSpPr/>
          <p:nvPr/>
        </p:nvSpPr>
        <p:spPr>
          <a:xfrm>
            <a:off x="573289" y="2608090"/>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1B227A-1E73-144B-323C-C9DBE43B4262}"/>
              </a:ext>
            </a:extLst>
          </p:cNvPr>
          <p:cNvSpPr/>
          <p:nvPr/>
        </p:nvSpPr>
        <p:spPr>
          <a:xfrm>
            <a:off x="612647" y="3535282"/>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1228FA-7669-2EB7-ED48-76BC87051435}"/>
              </a:ext>
            </a:extLst>
          </p:cNvPr>
          <p:cNvSpPr/>
          <p:nvPr/>
        </p:nvSpPr>
        <p:spPr>
          <a:xfrm>
            <a:off x="612646" y="4324829"/>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7A7E29-8F1C-81CD-2981-7AE10E351973}"/>
              </a:ext>
            </a:extLst>
          </p:cNvPr>
          <p:cNvSpPr/>
          <p:nvPr/>
        </p:nvSpPr>
        <p:spPr>
          <a:xfrm>
            <a:off x="612646" y="5252021"/>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9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C0212-9932-E899-F561-85179E62C92A}"/>
              </a:ext>
            </a:extLst>
          </p:cNvPr>
          <p:cNvSpPr>
            <a:spLocks noGrp="1"/>
          </p:cNvSpPr>
          <p:nvPr>
            <p:ph type="title"/>
          </p:nvPr>
        </p:nvSpPr>
        <p:spPr>
          <a:xfrm>
            <a:off x="612648" y="600074"/>
            <a:ext cx="6266617"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Fun Side Note:</a:t>
            </a:r>
            <a:br>
              <a:rPr lang="en-US" sz="3300" b="1" kern="1200" dirty="0">
                <a:solidFill>
                  <a:schemeClr val="tx1"/>
                </a:solidFill>
                <a:latin typeface="+mj-lt"/>
                <a:ea typeface="+mj-ea"/>
                <a:cs typeface="+mj-cs"/>
              </a:rPr>
            </a:br>
            <a:r>
              <a:rPr lang="en-US" sz="3300" b="1" kern="1200" dirty="0">
                <a:solidFill>
                  <a:schemeClr val="tx1"/>
                </a:solidFill>
                <a:latin typeface="+mj-lt"/>
                <a:ea typeface="+mj-ea"/>
                <a:cs typeface="+mj-cs"/>
              </a:rPr>
              <a:t>Cherenkov Radiation</a:t>
            </a:r>
            <a:br>
              <a:rPr lang="en-US" sz="3300" b="1" kern="1200" dirty="0">
                <a:solidFill>
                  <a:schemeClr val="tx1"/>
                </a:solidFill>
                <a:latin typeface="+mj-lt"/>
                <a:ea typeface="+mj-ea"/>
                <a:cs typeface="+mj-cs"/>
              </a:rPr>
            </a:br>
            <a:r>
              <a:rPr lang="en-US" sz="2000" i="1" kern="1200" dirty="0">
                <a:solidFill>
                  <a:schemeClr val="tx1"/>
                </a:solidFill>
                <a:latin typeface="+mj-lt"/>
                <a:ea typeface="+mj-ea"/>
                <a:cs typeface="+mj-cs"/>
              </a:rPr>
              <a:t>“Chair-ing K‘o’f”</a:t>
            </a:r>
          </a:p>
        </p:txBody>
      </p:sp>
      <p:sp>
        <p:nvSpPr>
          <p:cNvPr id="5" name="Text Placeholder 4">
            <a:extLst>
              <a:ext uri="{FF2B5EF4-FFF2-40B4-BE49-F238E27FC236}">
                <a16:creationId xmlns:a16="http://schemas.microsoft.com/office/drawing/2014/main" id="{8D3A7B6A-95C4-0959-D078-AEA0A06B8433}"/>
              </a:ext>
            </a:extLst>
          </p:cNvPr>
          <p:cNvSpPr>
            <a:spLocks noGrp="1"/>
          </p:cNvSpPr>
          <p:nvPr>
            <p:ph type="body" sz="half" idx="2"/>
          </p:nvPr>
        </p:nvSpPr>
        <p:spPr>
          <a:xfrm>
            <a:off x="612647" y="2212848"/>
            <a:ext cx="6035041" cy="4096512"/>
          </a:xfrm>
        </p:spPr>
        <p:txBody>
          <a:bodyPr vert="horz" lIns="91440" tIns="45720" rIns="91440" bIns="45720" rtlCol="0" anchor="t">
            <a:normAutofit/>
          </a:bodyPr>
          <a:lstStyle/>
          <a:p>
            <a:r>
              <a:rPr lang="en-US" sz="2000" dirty="0"/>
              <a:t>A VERY fast charged particle slows down in a medium (say, water), thus emitting photons; if the particle travels faster than the photons propagate through the medium, then constructive interference occurs which allows us to see the radiation with our own eyes. The charged particle is literally traveling faster than the light can propagate in the water creating a “sonic-boom” like effect, but for light.</a:t>
            </a:r>
          </a:p>
          <a:p>
            <a:r>
              <a:rPr lang="en-US" sz="2000" dirty="0"/>
              <a:t>Very Cool!</a:t>
            </a:r>
          </a:p>
        </p:txBody>
      </p:sp>
      <p:pic>
        <p:nvPicPr>
          <p:cNvPr id="7" name="Picture Placeholder 6" descr="A close-up of a machine&#10;&#10;AI-generated content may be incorrect.">
            <a:extLst>
              <a:ext uri="{FF2B5EF4-FFF2-40B4-BE49-F238E27FC236}">
                <a16:creationId xmlns:a16="http://schemas.microsoft.com/office/drawing/2014/main" id="{A895A6CA-1359-0F5C-FE2C-86498440DDB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6811" r="206"/>
          <a:stretch>
            <a:fillRect/>
          </a:stretch>
        </p:blipFill>
        <p:spPr>
          <a:xfrm>
            <a:off x="7345680" y="10"/>
            <a:ext cx="4846320" cy="6857990"/>
          </a:xfrm>
          <a:prstGeom prst="rect">
            <a:avLst/>
          </a:prstGeom>
        </p:spPr>
      </p:pic>
    </p:spTree>
    <p:extLst>
      <p:ext uri="{BB962C8B-B14F-4D97-AF65-F5344CB8AC3E}">
        <p14:creationId xmlns:p14="http://schemas.microsoft.com/office/powerpoint/2010/main" val="312577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8742-3232-10B5-3C8A-04539BDB1F17}"/>
              </a:ext>
            </a:extLst>
          </p:cNvPr>
          <p:cNvSpPr>
            <a:spLocks noGrp="1"/>
          </p:cNvSpPr>
          <p:nvPr>
            <p:ph type="title"/>
          </p:nvPr>
        </p:nvSpPr>
        <p:spPr/>
        <p:txBody>
          <a:bodyPr/>
          <a:lstStyle/>
          <a:p>
            <a:r>
              <a:rPr lang="en-US" dirty="0"/>
              <a:t>Review of Radiation</a:t>
            </a:r>
          </a:p>
        </p:txBody>
      </p:sp>
      <p:sp>
        <p:nvSpPr>
          <p:cNvPr id="3" name="Content Placeholder 2">
            <a:extLst>
              <a:ext uri="{FF2B5EF4-FFF2-40B4-BE49-F238E27FC236}">
                <a16:creationId xmlns:a16="http://schemas.microsoft.com/office/drawing/2014/main" id="{E7AF241D-D835-1123-6E58-0EBBEABF3600}"/>
              </a:ext>
            </a:extLst>
          </p:cNvPr>
          <p:cNvSpPr>
            <a:spLocks noGrp="1"/>
          </p:cNvSpPr>
          <p:nvPr>
            <p:ph idx="1"/>
          </p:nvPr>
        </p:nvSpPr>
        <p:spPr/>
        <p:txBody>
          <a:bodyPr/>
          <a:lstStyle/>
          <a:p>
            <a:r>
              <a:rPr lang="en-US" dirty="0"/>
              <a:t>Two types of Radiation:</a:t>
            </a:r>
          </a:p>
          <a:p>
            <a:pPr lvl="1"/>
            <a:r>
              <a:rPr lang="en-US" b="1" dirty="0"/>
              <a:t>Charged Particles</a:t>
            </a:r>
          </a:p>
          <a:p>
            <a:pPr lvl="2"/>
            <a:r>
              <a:rPr lang="en-US" dirty="0"/>
              <a:t>Alpha, Beta+, Beta-, Protons</a:t>
            </a:r>
          </a:p>
          <a:p>
            <a:pPr lvl="1"/>
            <a:r>
              <a:rPr lang="en-US" b="1" dirty="0"/>
              <a:t>Electromagnetic Radiation</a:t>
            </a:r>
          </a:p>
          <a:p>
            <a:pPr lvl="2"/>
            <a:r>
              <a:rPr lang="en-US" dirty="0"/>
              <a:t>X-ray, Gamma</a:t>
            </a:r>
          </a:p>
          <a:p>
            <a:r>
              <a:rPr lang="en-US" dirty="0"/>
              <a:t>Particles interact with matter to shed energy, eventually thermalize and typically join atoms</a:t>
            </a:r>
          </a:p>
          <a:p>
            <a:r>
              <a:rPr lang="en-US" dirty="0"/>
              <a:t>Most of the energy lost by particle is heat, ionizations are much less, but </a:t>
            </a:r>
            <a:r>
              <a:rPr lang="en-US" b="1" dirty="0"/>
              <a:t>very relevant biologically</a:t>
            </a:r>
          </a:p>
        </p:txBody>
      </p:sp>
      <p:sp>
        <p:nvSpPr>
          <p:cNvPr id="4" name="Rectangle 3">
            <a:extLst>
              <a:ext uri="{FF2B5EF4-FFF2-40B4-BE49-F238E27FC236}">
                <a16:creationId xmlns:a16="http://schemas.microsoft.com/office/drawing/2014/main" id="{6579F06C-291E-7C58-0ABC-66BB0FF37F66}"/>
              </a:ext>
            </a:extLst>
          </p:cNvPr>
          <p:cNvSpPr/>
          <p:nvPr/>
        </p:nvSpPr>
        <p:spPr>
          <a:xfrm>
            <a:off x="612646" y="2193420"/>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5DC53E2-8ADD-B952-DFDC-52DBF1082627}"/>
              </a:ext>
            </a:extLst>
          </p:cNvPr>
          <p:cNvSpPr/>
          <p:nvPr/>
        </p:nvSpPr>
        <p:spPr>
          <a:xfrm>
            <a:off x="729853" y="2947956"/>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3C0CA75-955D-9291-184B-98D994B444BB}"/>
              </a:ext>
            </a:extLst>
          </p:cNvPr>
          <p:cNvSpPr/>
          <p:nvPr/>
        </p:nvSpPr>
        <p:spPr>
          <a:xfrm>
            <a:off x="612646" y="3702492"/>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1641BC-50D2-84CB-92E6-D0FF918352BB}"/>
              </a:ext>
            </a:extLst>
          </p:cNvPr>
          <p:cNvSpPr/>
          <p:nvPr/>
        </p:nvSpPr>
        <p:spPr>
          <a:xfrm>
            <a:off x="631893" y="4645975"/>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0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E0DC6F-DB0E-DBE1-8178-AE81BC6B9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Line And Dots">
            <a:extLst>
              <a:ext uri="{FF2B5EF4-FFF2-40B4-BE49-F238E27FC236}">
                <a16:creationId xmlns:a16="http://schemas.microsoft.com/office/drawing/2014/main" id="{283064B3-0073-6F07-75D3-7B5A9C4EEE5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4D07BF5-D29E-918E-55FE-747AF2A0E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66726" cy="68580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ED6C0-8F19-6B32-2DA4-B8C3BB1755FE}"/>
              </a:ext>
            </a:extLst>
          </p:cNvPr>
          <p:cNvSpPr>
            <a:spLocks noGrp="1"/>
          </p:cNvSpPr>
          <p:nvPr>
            <p:ph type="ctrTitle"/>
          </p:nvPr>
        </p:nvSpPr>
        <p:spPr>
          <a:xfrm>
            <a:off x="441035" y="1424475"/>
            <a:ext cx="3424383" cy="2543448"/>
          </a:xfrm>
        </p:spPr>
        <p:txBody>
          <a:bodyPr anchor="t">
            <a:normAutofit/>
          </a:bodyPr>
          <a:lstStyle/>
          <a:p>
            <a:pPr algn="l"/>
            <a:r>
              <a:rPr lang="en-US" sz="3000"/>
              <a:t>Electromagnetic Radiation Interactions</a:t>
            </a:r>
          </a:p>
        </p:txBody>
      </p:sp>
      <p:sp>
        <p:nvSpPr>
          <p:cNvPr id="3" name="Subtitle 2">
            <a:extLst>
              <a:ext uri="{FF2B5EF4-FFF2-40B4-BE49-F238E27FC236}">
                <a16:creationId xmlns:a16="http://schemas.microsoft.com/office/drawing/2014/main" id="{F1CEBF99-31FD-391A-F347-6DA8B3A67332}"/>
              </a:ext>
            </a:extLst>
          </p:cNvPr>
          <p:cNvSpPr>
            <a:spLocks noGrp="1"/>
          </p:cNvSpPr>
          <p:nvPr>
            <p:ph type="subTitle" idx="1"/>
          </p:nvPr>
        </p:nvSpPr>
        <p:spPr>
          <a:xfrm>
            <a:off x="441035" y="4007796"/>
            <a:ext cx="3424382" cy="2000041"/>
          </a:xfrm>
        </p:spPr>
        <p:txBody>
          <a:bodyPr anchor="b">
            <a:normAutofit/>
          </a:bodyPr>
          <a:lstStyle/>
          <a:p>
            <a:pPr algn="l"/>
            <a:r>
              <a:rPr lang="en-US" dirty="0"/>
              <a:t>Oh, that’s gammas and x-rays!</a:t>
            </a:r>
            <a:endParaRPr lang="en-US"/>
          </a:p>
        </p:txBody>
      </p:sp>
    </p:spTree>
    <p:extLst>
      <p:ext uri="{BB962C8B-B14F-4D97-AF65-F5344CB8AC3E}">
        <p14:creationId xmlns:p14="http://schemas.microsoft.com/office/powerpoint/2010/main" val="16886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F4C78-EE59-DDD3-C65F-43DFAADF60EC}"/>
              </a:ext>
            </a:extLst>
          </p:cNvPr>
          <p:cNvSpPr>
            <a:spLocks noGrp="1"/>
          </p:cNvSpPr>
          <p:nvPr>
            <p:ph type="title"/>
          </p:nvPr>
        </p:nvSpPr>
        <p:spPr/>
        <p:txBody>
          <a:bodyPr/>
          <a:lstStyle/>
          <a:p>
            <a:r>
              <a:rPr lang="en-US" dirty="0"/>
              <a:t>Photon Interactions with Matter</a:t>
            </a:r>
          </a:p>
        </p:txBody>
      </p:sp>
      <p:sp>
        <p:nvSpPr>
          <p:cNvPr id="3" name="Content Placeholder 2">
            <a:extLst>
              <a:ext uri="{FF2B5EF4-FFF2-40B4-BE49-F238E27FC236}">
                <a16:creationId xmlns:a16="http://schemas.microsoft.com/office/drawing/2014/main" id="{9A4D9D61-FA3A-3500-EF4A-B6CA2BF6B3C5}"/>
              </a:ext>
            </a:extLst>
          </p:cNvPr>
          <p:cNvSpPr>
            <a:spLocks noGrp="1"/>
          </p:cNvSpPr>
          <p:nvPr>
            <p:ph idx="1"/>
          </p:nvPr>
        </p:nvSpPr>
        <p:spPr/>
        <p:txBody>
          <a:bodyPr/>
          <a:lstStyle/>
          <a:p>
            <a:pPr marL="0" indent="0">
              <a:buNone/>
            </a:pPr>
            <a:r>
              <a:rPr lang="en-US" dirty="0"/>
              <a:t>ONLY 5, NO MORE NO LESS:</a:t>
            </a:r>
          </a:p>
          <a:p>
            <a:r>
              <a:rPr lang="en-US" b="1" dirty="0"/>
              <a:t>Photoelectric Effect</a:t>
            </a:r>
          </a:p>
          <a:p>
            <a:r>
              <a:rPr lang="en-US" b="1" dirty="0"/>
              <a:t>Compton Scattering</a:t>
            </a:r>
          </a:p>
          <a:p>
            <a:r>
              <a:rPr lang="en-US" b="1" dirty="0"/>
              <a:t>Pair Production</a:t>
            </a:r>
          </a:p>
          <a:p>
            <a:r>
              <a:rPr lang="en-US" b="1" dirty="0"/>
              <a:t>Coherent Scattering</a:t>
            </a:r>
          </a:p>
          <a:p>
            <a:r>
              <a:rPr lang="en-US" b="1" dirty="0"/>
              <a:t>Photonuclear Effect</a:t>
            </a:r>
          </a:p>
        </p:txBody>
      </p:sp>
      <p:sp>
        <p:nvSpPr>
          <p:cNvPr id="4" name="Rectangle 3">
            <a:extLst>
              <a:ext uri="{FF2B5EF4-FFF2-40B4-BE49-F238E27FC236}">
                <a16:creationId xmlns:a16="http://schemas.microsoft.com/office/drawing/2014/main" id="{520F6EC9-7732-FF5F-D22C-FB6AF4861B27}"/>
              </a:ext>
            </a:extLst>
          </p:cNvPr>
          <p:cNvSpPr/>
          <p:nvPr/>
        </p:nvSpPr>
        <p:spPr>
          <a:xfrm>
            <a:off x="612646" y="2193419"/>
            <a:ext cx="10732293" cy="25168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36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B473B-2F08-975D-4CB5-F4241AB25FB9}"/>
              </a:ext>
            </a:extLst>
          </p:cNvPr>
          <p:cNvSpPr>
            <a:spLocks noGrp="1"/>
          </p:cNvSpPr>
          <p:nvPr>
            <p:ph type="title"/>
          </p:nvPr>
        </p:nvSpPr>
        <p:spPr>
          <a:xfrm>
            <a:off x="612648" y="603504"/>
            <a:ext cx="3553412" cy="1527048"/>
          </a:xfrm>
        </p:spPr>
        <p:txBody>
          <a:bodyPr anchor="b">
            <a:normAutofit/>
          </a:bodyPr>
          <a:lstStyle/>
          <a:p>
            <a:r>
              <a:rPr lang="en-US" dirty="0"/>
              <a:t>Photoelectric Effect</a:t>
            </a:r>
          </a:p>
        </p:txBody>
      </p:sp>
      <p:sp>
        <p:nvSpPr>
          <p:cNvPr id="3" name="Content Placeholder 2">
            <a:extLst>
              <a:ext uri="{FF2B5EF4-FFF2-40B4-BE49-F238E27FC236}">
                <a16:creationId xmlns:a16="http://schemas.microsoft.com/office/drawing/2014/main" id="{11C65354-535A-8A4B-186B-2EE8B48069A4}"/>
              </a:ext>
            </a:extLst>
          </p:cNvPr>
          <p:cNvSpPr>
            <a:spLocks noGrp="1"/>
          </p:cNvSpPr>
          <p:nvPr>
            <p:ph idx="1"/>
          </p:nvPr>
        </p:nvSpPr>
        <p:spPr>
          <a:xfrm>
            <a:off x="612648" y="2212848"/>
            <a:ext cx="3553412" cy="4122420"/>
          </a:xfrm>
        </p:spPr>
        <p:txBody>
          <a:bodyPr>
            <a:normAutofit/>
          </a:bodyPr>
          <a:lstStyle/>
          <a:p>
            <a:r>
              <a:rPr lang="en-US" sz="1800" dirty="0"/>
              <a:t>Photon is </a:t>
            </a:r>
            <a:r>
              <a:rPr lang="en-US" sz="1800" b="1" dirty="0"/>
              <a:t>absorbed</a:t>
            </a:r>
            <a:r>
              <a:rPr lang="en-US" sz="1800" dirty="0"/>
              <a:t> by a shell electron</a:t>
            </a:r>
          </a:p>
          <a:p>
            <a:r>
              <a:rPr lang="en-US" sz="1800" dirty="0"/>
              <a:t>Photoelectron is emitted with kinetic energy</a:t>
            </a:r>
          </a:p>
          <a:p>
            <a:r>
              <a:rPr lang="en-US" sz="1800" dirty="0"/>
              <a:t>Thus, a photon has set in motion a </a:t>
            </a:r>
            <a:r>
              <a:rPr lang="en-US" sz="1800" b="1" dirty="0"/>
              <a:t>charged particle</a:t>
            </a:r>
            <a:r>
              <a:rPr lang="en-US" sz="1800" dirty="0"/>
              <a:t>, which will do stuff from the previous section</a:t>
            </a:r>
          </a:p>
          <a:p>
            <a:r>
              <a:rPr lang="en-US" sz="1800" dirty="0"/>
              <a:t>KE = Photon energy – Binding Energy</a:t>
            </a:r>
          </a:p>
          <a:p>
            <a:pPr marL="0" indent="0">
              <a:buNone/>
            </a:pPr>
            <a:endParaRPr lang="en-US" sz="1800" dirty="0"/>
          </a:p>
        </p:txBody>
      </p:sp>
      <p:pic>
        <p:nvPicPr>
          <p:cNvPr id="5" name="Picture 4">
            <a:extLst>
              <a:ext uri="{FF2B5EF4-FFF2-40B4-BE49-F238E27FC236}">
                <a16:creationId xmlns:a16="http://schemas.microsoft.com/office/drawing/2014/main" id="{A3A2095D-3220-FDA1-988A-45C7AE1EB751}"/>
              </a:ext>
            </a:extLst>
          </p:cNvPr>
          <p:cNvPicPr>
            <a:picLocks noChangeAspect="1"/>
          </p:cNvPicPr>
          <p:nvPr/>
        </p:nvPicPr>
        <p:blipFill>
          <a:blip r:embed="rId2"/>
          <a:srcRect l="1735" t="-1" r="2825" b="-1"/>
          <a:stretch>
            <a:fillRect/>
          </a:stretch>
        </p:blipFill>
        <p:spPr>
          <a:xfrm>
            <a:off x="4166060" y="669856"/>
            <a:ext cx="7949588" cy="5518288"/>
          </a:xfrm>
          <a:prstGeom prst="rect">
            <a:avLst/>
          </a:prstGeom>
        </p:spPr>
      </p:pic>
    </p:spTree>
    <p:extLst>
      <p:ext uri="{BB962C8B-B14F-4D97-AF65-F5344CB8AC3E}">
        <p14:creationId xmlns:p14="http://schemas.microsoft.com/office/powerpoint/2010/main" val="947933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AD3BD8-D7F0-5F92-F779-735F1D2B294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36F8B9-1B8B-3703-8B96-EBFC36E2D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5AF4A-3DF4-F211-B09D-B0C5263B473B}"/>
              </a:ext>
            </a:extLst>
          </p:cNvPr>
          <p:cNvSpPr>
            <a:spLocks noGrp="1"/>
          </p:cNvSpPr>
          <p:nvPr>
            <p:ph type="title"/>
          </p:nvPr>
        </p:nvSpPr>
        <p:spPr>
          <a:xfrm>
            <a:off x="612648" y="603504"/>
            <a:ext cx="3553412" cy="1527048"/>
          </a:xfrm>
        </p:spPr>
        <p:txBody>
          <a:bodyPr anchor="b">
            <a:normAutofit/>
          </a:bodyPr>
          <a:lstStyle/>
          <a:p>
            <a:r>
              <a:rPr lang="en-US" dirty="0"/>
              <a:t>Compton Scattering</a:t>
            </a:r>
          </a:p>
        </p:txBody>
      </p:sp>
      <p:sp>
        <p:nvSpPr>
          <p:cNvPr id="3" name="Content Placeholder 2">
            <a:extLst>
              <a:ext uri="{FF2B5EF4-FFF2-40B4-BE49-F238E27FC236}">
                <a16:creationId xmlns:a16="http://schemas.microsoft.com/office/drawing/2014/main" id="{78D8BCE1-2707-E7CA-503C-A27CA853F1F4}"/>
              </a:ext>
            </a:extLst>
          </p:cNvPr>
          <p:cNvSpPr>
            <a:spLocks noGrp="1"/>
          </p:cNvSpPr>
          <p:nvPr>
            <p:ph idx="1"/>
          </p:nvPr>
        </p:nvSpPr>
        <p:spPr>
          <a:xfrm>
            <a:off x="612648" y="2212848"/>
            <a:ext cx="3736068" cy="4122420"/>
          </a:xfrm>
        </p:spPr>
        <p:txBody>
          <a:bodyPr>
            <a:normAutofit/>
          </a:bodyPr>
          <a:lstStyle/>
          <a:p>
            <a:r>
              <a:rPr lang="en-US" sz="1800" dirty="0"/>
              <a:t>Photon is </a:t>
            </a:r>
            <a:r>
              <a:rPr lang="en-US" sz="1800" b="1" dirty="0"/>
              <a:t>scattered</a:t>
            </a:r>
            <a:r>
              <a:rPr lang="en-US" sz="1800" dirty="0"/>
              <a:t> by a shell electron</a:t>
            </a:r>
          </a:p>
          <a:p>
            <a:r>
              <a:rPr lang="en-US" sz="1800" dirty="0"/>
              <a:t>Energy is </a:t>
            </a:r>
            <a:r>
              <a:rPr lang="en-US" sz="1800" b="1" dirty="0"/>
              <a:t>split</a:t>
            </a:r>
            <a:r>
              <a:rPr lang="en-US" sz="1800" dirty="0"/>
              <a:t> between the Compton electron and photon</a:t>
            </a:r>
          </a:p>
          <a:p>
            <a:r>
              <a:rPr lang="en-US" sz="1800" dirty="0"/>
              <a:t>Photon </a:t>
            </a:r>
            <a:r>
              <a:rPr lang="en-US" sz="1800" b="1" dirty="0"/>
              <a:t>continues</a:t>
            </a:r>
            <a:r>
              <a:rPr lang="en-US" sz="1800" dirty="0"/>
              <a:t>, interacts more</a:t>
            </a:r>
          </a:p>
          <a:p>
            <a:r>
              <a:rPr lang="en-US" sz="1800" dirty="0"/>
              <a:t>Charged particle is </a:t>
            </a:r>
            <a:r>
              <a:rPr lang="en-US" sz="1800" b="1" dirty="0"/>
              <a:t>set in motion</a:t>
            </a:r>
          </a:p>
          <a:p>
            <a:pPr marL="0" indent="0">
              <a:buNone/>
            </a:pPr>
            <a:endParaRPr lang="en-US" sz="1800" dirty="0"/>
          </a:p>
        </p:txBody>
      </p:sp>
      <p:pic>
        <p:nvPicPr>
          <p:cNvPr id="6" name="Picture 5">
            <a:extLst>
              <a:ext uri="{FF2B5EF4-FFF2-40B4-BE49-F238E27FC236}">
                <a16:creationId xmlns:a16="http://schemas.microsoft.com/office/drawing/2014/main" id="{68D79DAE-3FBF-9496-1E1B-A1212C4D1733}"/>
              </a:ext>
            </a:extLst>
          </p:cNvPr>
          <p:cNvPicPr>
            <a:picLocks noChangeAspect="1"/>
          </p:cNvPicPr>
          <p:nvPr/>
        </p:nvPicPr>
        <p:blipFill>
          <a:blip r:embed="rId2"/>
          <a:stretch>
            <a:fillRect/>
          </a:stretch>
        </p:blipFill>
        <p:spPr>
          <a:xfrm>
            <a:off x="5166471" y="0"/>
            <a:ext cx="7025529" cy="5297566"/>
          </a:xfrm>
          <a:prstGeom prst="rect">
            <a:avLst/>
          </a:prstGeom>
        </p:spPr>
      </p:pic>
      <p:pic>
        <p:nvPicPr>
          <p:cNvPr id="8" name="Picture 7">
            <a:extLst>
              <a:ext uri="{FF2B5EF4-FFF2-40B4-BE49-F238E27FC236}">
                <a16:creationId xmlns:a16="http://schemas.microsoft.com/office/drawing/2014/main" id="{AFDD3F4B-E818-F210-C4B3-F24D8C72B48A}"/>
              </a:ext>
            </a:extLst>
          </p:cNvPr>
          <p:cNvPicPr>
            <a:picLocks noChangeAspect="1"/>
          </p:cNvPicPr>
          <p:nvPr/>
        </p:nvPicPr>
        <p:blipFill>
          <a:blip r:embed="rId3"/>
          <a:stretch>
            <a:fillRect/>
          </a:stretch>
        </p:blipFill>
        <p:spPr>
          <a:xfrm>
            <a:off x="3795452" y="4214706"/>
            <a:ext cx="2921150" cy="2248016"/>
          </a:xfrm>
          <a:prstGeom prst="rect">
            <a:avLst/>
          </a:prstGeom>
        </p:spPr>
      </p:pic>
    </p:spTree>
    <p:extLst>
      <p:ext uri="{BB962C8B-B14F-4D97-AF65-F5344CB8AC3E}">
        <p14:creationId xmlns:p14="http://schemas.microsoft.com/office/powerpoint/2010/main" val="3084866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06097F-DCAD-0474-EC50-8406AA5E5AE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7D811-D2DB-39D5-A253-421DB5024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2DB56-3B96-9086-F18E-07555FAF7FFE}"/>
              </a:ext>
            </a:extLst>
          </p:cNvPr>
          <p:cNvSpPr>
            <a:spLocks noGrp="1"/>
          </p:cNvSpPr>
          <p:nvPr>
            <p:ph type="title"/>
          </p:nvPr>
        </p:nvSpPr>
        <p:spPr>
          <a:xfrm>
            <a:off x="612648" y="603504"/>
            <a:ext cx="3553412" cy="1527048"/>
          </a:xfrm>
        </p:spPr>
        <p:txBody>
          <a:bodyPr anchor="b">
            <a:normAutofit/>
          </a:bodyPr>
          <a:lstStyle/>
          <a:p>
            <a:r>
              <a:rPr lang="en-US" dirty="0"/>
              <a:t>Pair Production</a:t>
            </a:r>
          </a:p>
        </p:txBody>
      </p:sp>
      <p:sp>
        <p:nvSpPr>
          <p:cNvPr id="3" name="Content Placeholder 2">
            <a:extLst>
              <a:ext uri="{FF2B5EF4-FFF2-40B4-BE49-F238E27FC236}">
                <a16:creationId xmlns:a16="http://schemas.microsoft.com/office/drawing/2014/main" id="{EFB6EC8B-6179-6E3A-5264-53F0B9F70809}"/>
              </a:ext>
            </a:extLst>
          </p:cNvPr>
          <p:cNvSpPr>
            <a:spLocks noGrp="1"/>
          </p:cNvSpPr>
          <p:nvPr>
            <p:ph idx="1"/>
          </p:nvPr>
        </p:nvSpPr>
        <p:spPr>
          <a:xfrm>
            <a:off x="612648" y="2212848"/>
            <a:ext cx="3736068" cy="4122420"/>
          </a:xfrm>
        </p:spPr>
        <p:txBody>
          <a:bodyPr>
            <a:normAutofit/>
          </a:bodyPr>
          <a:lstStyle/>
          <a:p>
            <a:r>
              <a:rPr lang="en-US" sz="1800" dirty="0"/>
              <a:t>Photon </a:t>
            </a:r>
            <a:r>
              <a:rPr lang="en-US" sz="1800" b="1" dirty="0"/>
              <a:t>consumed</a:t>
            </a:r>
            <a:r>
              <a:rPr lang="en-US" sz="1800" dirty="0"/>
              <a:t> by nucleus, creating positron/electron pair</a:t>
            </a:r>
          </a:p>
          <a:p>
            <a:r>
              <a:rPr lang="en-US" sz="1800" dirty="0"/>
              <a:t>Pair typically travel in opposite directions, </a:t>
            </a:r>
            <a:r>
              <a:rPr lang="en-US" sz="1800" b="1" dirty="0"/>
              <a:t>do not interact with each other</a:t>
            </a:r>
          </a:p>
          <a:p>
            <a:r>
              <a:rPr lang="en-US" sz="1800" b="1" dirty="0"/>
              <a:t>Positron</a:t>
            </a:r>
            <a:r>
              <a:rPr lang="en-US" sz="1800" dirty="0"/>
              <a:t> later </a:t>
            </a:r>
            <a:r>
              <a:rPr lang="en-US" sz="1800" b="1" dirty="0"/>
              <a:t>annihilates</a:t>
            </a:r>
            <a:r>
              <a:rPr lang="en-US" sz="1800" dirty="0"/>
              <a:t> into two opposed photons</a:t>
            </a:r>
          </a:p>
          <a:p>
            <a:r>
              <a:rPr lang="en-US" sz="1800" b="1" dirty="0"/>
              <a:t>MINIMUM ENERGY REQUIREMENT OF 1.022 MeV</a:t>
            </a:r>
          </a:p>
          <a:p>
            <a:pPr marL="0" indent="0">
              <a:buNone/>
            </a:pPr>
            <a:endParaRPr lang="en-US" sz="1800" dirty="0"/>
          </a:p>
        </p:txBody>
      </p:sp>
      <p:pic>
        <p:nvPicPr>
          <p:cNvPr id="5" name="Picture 4">
            <a:extLst>
              <a:ext uri="{FF2B5EF4-FFF2-40B4-BE49-F238E27FC236}">
                <a16:creationId xmlns:a16="http://schemas.microsoft.com/office/drawing/2014/main" id="{2F9499AA-BA53-F208-5347-265E8D3DDDBB}"/>
              </a:ext>
            </a:extLst>
          </p:cNvPr>
          <p:cNvPicPr>
            <a:picLocks noChangeAspect="1"/>
          </p:cNvPicPr>
          <p:nvPr/>
        </p:nvPicPr>
        <p:blipFill>
          <a:blip r:embed="rId2"/>
          <a:stretch>
            <a:fillRect/>
          </a:stretch>
        </p:blipFill>
        <p:spPr>
          <a:xfrm>
            <a:off x="5992587" y="0"/>
            <a:ext cx="4852622" cy="3895648"/>
          </a:xfrm>
          <a:prstGeom prst="rect">
            <a:avLst/>
          </a:prstGeom>
        </p:spPr>
      </p:pic>
      <p:pic>
        <p:nvPicPr>
          <p:cNvPr id="9" name="Picture 8">
            <a:extLst>
              <a:ext uri="{FF2B5EF4-FFF2-40B4-BE49-F238E27FC236}">
                <a16:creationId xmlns:a16="http://schemas.microsoft.com/office/drawing/2014/main" id="{00F0949D-BDD9-857F-F6F0-360A73CC7A91}"/>
              </a:ext>
            </a:extLst>
          </p:cNvPr>
          <p:cNvPicPr>
            <a:picLocks noChangeAspect="1"/>
          </p:cNvPicPr>
          <p:nvPr/>
        </p:nvPicPr>
        <p:blipFill>
          <a:blip r:embed="rId3"/>
          <a:stretch>
            <a:fillRect/>
          </a:stretch>
        </p:blipFill>
        <p:spPr>
          <a:xfrm>
            <a:off x="6008987" y="3841375"/>
            <a:ext cx="4669966" cy="2998534"/>
          </a:xfrm>
          <a:prstGeom prst="rect">
            <a:avLst/>
          </a:prstGeom>
        </p:spPr>
      </p:pic>
    </p:spTree>
    <p:extLst>
      <p:ext uri="{BB962C8B-B14F-4D97-AF65-F5344CB8AC3E}">
        <p14:creationId xmlns:p14="http://schemas.microsoft.com/office/powerpoint/2010/main" val="2024649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BB5DDB-610D-DC75-7704-4B5CEDFFC68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76EBC1-543A-112F-7BBD-F0B110BF6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C3AA4-EE0A-B231-6ABE-A3D99E425F37}"/>
              </a:ext>
            </a:extLst>
          </p:cNvPr>
          <p:cNvSpPr>
            <a:spLocks noGrp="1"/>
          </p:cNvSpPr>
          <p:nvPr>
            <p:ph type="title"/>
          </p:nvPr>
        </p:nvSpPr>
        <p:spPr>
          <a:xfrm>
            <a:off x="612648" y="603504"/>
            <a:ext cx="3553412" cy="1527048"/>
          </a:xfrm>
        </p:spPr>
        <p:txBody>
          <a:bodyPr anchor="b">
            <a:normAutofit/>
          </a:bodyPr>
          <a:lstStyle/>
          <a:p>
            <a:r>
              <a:rPr lang="en-US" dirty="0"/>
              <a:t>Coherent Scattering</a:t>
            </a:r>
          </a:p>
        </p:txBody>
      </p:sp>
      <p:sp>
        <p:nvSpPr>
          <p:cNvPr id="3" name="Content Placeholder 2">
            <a:extLst>
              <a:ext uri="{FF2B5EF4-FFF2-40B4-BE49-F238E27FC236}">
                <a16:creationId xmlns:a16="http://schemas.microsoft.com/office/drawing/2014/main" id="{EB718DE0-B524-2990-6510-1205DCD4F5D6}"/>
              </a:ext>
            </a:extLst>
          </p:cNvPr>
          <p:cNvSpPr>
            <a:spLocks noGrp="1"/>
          </p:cNvSpPr>
          <p:nvPr>
            <p:ph idx="1"/>
          </p:nvPr>
        </p:nvSpPr>
        <p:spPr>
          <a:xfrm>
            <a:off x="612648" y="2212848"/>
            <a:ext cx="3736068" cy="4122420"/>
          </a:xfrm>
        </p:spPr>
        <p:txBody>
          <a:bodyPr>
            <a:normAutofit fontScale="85000" lnSpcReduction="10000"/>
          </a:bodyPr>
          <a:lstStyle/>
          <a:p>
            <a:r>
              <a:rPr lang="en-US" sz="1800" dirty="0"/>
              <a:t>Common misconception: Rayleigh scattering and coherent scattering are the same thing</a:t>
            </a:r>
          </a:p>
          <a:p>
            <a:r>
              <a:rPr lang="en-US" sz="1800" dirty="0"/>
              <a:t>Reality: Coherent scattering has two modes, Rayleigh and Thompson Scattering</a:t>
            </a:r>
          </a:p>
          <a:p>
            <a:r>
              <a:rPr lang="en-US" sz="1800" dirty="0"/>
              <a:t>More Reality: Nobody cares in medical physics because there is no energy exchange</a:t>
            </a:r>
          </a:p>
          <a:p>
            <a:r>
              <a:rPr lang="en-US" sz="1800" dirty="0"/>
              <a:t>Rayleigh Scattering: Whole atom vibrates, scattering very low energy photon</a:t>
            </a:r>
          </a:p>
          <a:p>
            <a:r>
              <a:rPr lang="en-US" sz="1800" dirty="0"/>
              <a:t>Thompson Scattering: Free electron scatters photon</a:t>
            </a:r>
          </a:p>
          <a:p>
            <a:pPr marL="0" indent="0">
              <a:buNone/>
            </a:pPr>
            <a:endParaRPr lang="en-US" sz="1800" dirty="0"/>
          </a:p>
        </p:txBody>
      </p:sp>
      <p:pic>
        <p:nvPicPr>
          <p:cNvPr id="8" name="Picture 7">
            <a:extLst>
              <a:ext uri="{FF2B5EF4-FFF2-40B4-BE49-F238E27FC236}">
                <a16:creationId xmlns:a16="http://schemas.microsoft.com/office/drawing/2014/main" id="{21AAE7A2-6D90-6869-A55F-3FB8DEAFB481}"/>
              </a:ext>
            </a:extLst>
          </p:cNvPr>
          <p:cNvPicPr>
            <a:picLocks noChangeAspect="1"/>
          </p:cNvPicPr>
          <p:nvPr/>
        </p:nvPicPr>
        <p:blipFill>
          <a:blip r:embed="rId2"/>
          <a:stretch>
            <a:fillRect/>
          </a:stretch>
        </p:blipFill>
        <p:spPr>
          <a:xfrm>
            <a:off x="4693305" y="1225125"/>
            <a:ext cx="7498695" cy="4407750"/>
          </a:xfrm>
          <a:prstGeom prst="rect">
            <a:avLst/>
          </a:prstGeom>
        </p:spPr>
      </p:pic>
    </p:spTree>
    <p:extLst>
      <p:ext uri="{BB962C8B-B14F-4D97-AF65-F5344CB8AC3E}">
        <p14:creationId xmlns:p14="http://schemas.microsoft.com/office/powerpoint/2010/main" val="3574205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9A3EB-CDB2-455E-F1D3-61EADAD869D7}"/>
              </a:ext>
            </a:extLst>
          </p:cNvPr>
          <p:cNvPicPr>
            <a:picLocks noChangeAspect="1"/>
          </p:cNvPicPr>
          <p:nvPr/>
        </p:nvPicPr>
        <p:blipFill>
          <a:blip r:embed="rId2"/>
          <a:stretch>
            <a:fillRect/>
          </a:stretch>
        </p:blipFill>
        <p:spPr>
          <a:xfrm>
            <a:off x="1357545" y="0"/>
            <a:ext cx="9477032" cy="6858087"/>
          </a:xfrm>
          <a:prstGeom prst="rect">
            <a:avLst/>
          </a:prstGeom>
        </p:spPr>
      </p:pic>
    </p:spTree>
    <p:extLst>
      <p:ext uri="{BB962C8B-B14F-4D97-AF65-F5344CB8AC3E}">
        <p14:creationId xmlns:p14="http://schemas.microsoft.com/office/powerpoint/2010/main" val="2098903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9BDEFC-7891-A5D3-3820-CF04B4EFAC7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7D811E-979A-C3B0-F2D0-36B6A90F9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B97C2-DCB4-CB58-6E49-2117D9462252}"/>
              </a:ext>
            </a:extLst>
          </p:cNvPr>
          <p:cNvSpPr>
            <a:spLocks noGrp="1"/>
          </p:cNvSpPr>
          <p:nvPr>
            <p:ph type="title"/>
          </p:nvPr>
        </p:nvSpPr>
        <p:spPr>
          <a:xfrm>
            <a:off x="612648" y="603504"/>
            <a:ext cx="3553412" cy="1527048"/>
          </a:xfrm>
        </p:spPr>
        <p:txBody>
          <a:bodyPr anchor="b">
            <a:normAutofit/>
          </a:bodyPr>
          <a:lstStyle/>
          <a:p>
            <a:r>
              <a:rPr lang="en-US" dirty="0"/>
              <a:t>Photonuclear Effect</a:t>
            </a:r>
          </a:p>
        </p:txBody>
      </p:sp>
      <p:sp>
        <p:nvSpPr>
          <p:cNvPr id="3" name="Content Placeholder 2">
            <a:extLst>
              <a:ext uri="{FF2B5EF4-FFF2-40B4-BE49-F238E27FC236}">
                <a16:creationId xmlns:a16="http://schemas.microsoft.com/office/drawing/2014/main" id="{B3BC459F-DBDA-12D9-5D84-491373B662EB}"/>
              </a:ext>
            </a:extLst>
          </p:cNvPr>
          <p:cNvSpPr>
            <a:spLocks noGrp="1"/>
          </p:cNvSpPr>
          <p:nvPr>
            <p:ph idx="1"/>
          </p:nvPr>
        </p:nvSpPr>
        <p:spPr>
          <a:xfrm>
            <a:off x="612648" y="2212847"/>
            <a:ext cx="3736068" cy="4407749"/>
          </a:xfrm>
        </p:spPr>
        <p:txBody>
          <a:bodyPr>
            <a:normAutofit lnSpcReduction="10000"/>
          </a:bodyPr>
          <a:lstStyle/>
          <a:p>
            <a:r>
              <a:rPr lang="en-US" sz="1800" dirty="0"/>
              <a:t>Photon consumed by a nucleus, causing excited nuclear state</a:t>
            </a:r>
          </a:p>
          <a:p>
            <a:r>
              <a:rPr lang="en-US" sz="1800" dirty="0"/>
              <a:t>Nucleus emits neutron or proton (nuclear fragment)</a:t>
            </a:r>
          </a:p>
          <a:p>
            <a:pPr lvl="1"/>
            <a:r>
              <a:rPr lang="en-US" sz="1600" dirty="0"/>
              <a:t>Proton does little</a:t>
            </a:r>
          </a:p>
          <a:p>
            <a:pPr lvl="1"/>
            <a:r>
              <a:rPr lang="en-US" sz="1600" dirty="0"/>
              <a:t>Slow Neutron can ACTIVATE other materials, making them radioactive</a:t>
            </a:r>
          </a:p>
          <a:p>
            <a:r>
              <a:rPr lang="en-US" sz="1800" dirty="0"/>
              <a:t>Only relevant at VERY high energies (10 MeV)</a:t>
            </a:r>
          </a:p>
          <a:p>
            <a:r>
              <a:rPr lang="en-US" sz="1800" dirty="0"/>
              <a:t>Very important for shielding concerns</a:t>
            </a:r>
          </a:p>
          <a:p>
            <a:pPr marL="0" indent="0">
              <a:buNone/>
            </a:pPr>
            <a:endParaRPr lang="en-US" sz="1800" dirty="0"/>
          </a:p>
        </p:txBody>
      </p:sp>
      <p:pic>
        <p:nvPicPr>
          <p:cNvPr id="5" name="Picture 4">
            <a:extLst>
              <a:ext uri="{FF2B5EF4-FFF2-40B4-BE49-F238E27FC236}">
                <a16:creationId xmlns:a16="http://schemas.microsoft.com/office/drawing/2014/main" id="{06EF244F-36E6-5526-16CB-F331BAD42CD0}"/>
              </a:ext>
            </a:extLst>
          </p:cNvPr>
          <p:cNvPicPr>
            <a:picLocks noChangeAspect="1"/>
          </p:cNvPicPr>
          <p:nvPr/>
        </p:nvPicPr>
        <p:blipFill>
          <a:blip r:embed="rId2"/>
          <a:stretch>
            <a:fillRect/>
          </a:stretch>
        </p:blipFill>
        <p:spPr>
          <a:xfrm>
            <a:off x="4181531" y="1088045"/>
            <a:ext cx="7812341" cy="5015044"/>
          </a:xfrm>
          <a:prstGeom prst="rect">
            <a:avLst/>
          </a:prstGeom>
        </p:spPr>
      </p:pic>
    </p:spTree>
    <p:extLst>
      <p:ext uri="{BB962C8B-B14F-4D97-AF65-F5344CB8AC3E}">
        <p14:creationId xmlns:p14="http://schemas.microsoft.com/office/powerpoint/2010/main" val="3899733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BE87-32D4-DB10-CB99-C50B7FCED34D}"/>
              </a:ext>
            </a:extLst>
          </p:cNvPr>
          <p:cNvSpPr>
            <a:spLocks noGrp="1"/>
          </p:cNvSpPr>
          <p:nvPr>
            <p:ph type="title"/>
          </p:nvPr>
        </p:nvSpPr>
        <p:spPr/>
        <p:txBody>
          <a:bodyPr/>
          <a:lstStyle/>
          <a:p>
            <a:r>
              <a:rPr lang="en-US"/>
              <a:t>Electromagnetic Radiation Track</a:t>
            </a:r>
            <a:endParaRPr lang="en-US" dirty="0"/>
          </a:p>
        </p:txBody>
      </p:sp>
      <p:sp>
        <p:nvSpPr>
          <p:cNvPr id="3" name="Content Placeholder 2">
            <a:extLst>
              <a:ext uri="{FF2B5EF4-FFF2-40B4-BE49-F238E27FC236}">
                <a16:creationId xmlns:a16="http://schemas.microsoft.com/office/drawing/2014/main" id="{80B73681-AAFA-994C-729C-AC3D5337A246}"/>
              </a:ext>
            </a:extLst>
          </p:cNvPr>
          <p:cNvSpPr>
            <a:spLocks noGrp="1"/>
          </p:cNvSpPr>
          <p:nvPr>
            <p:ph idx="1"/>
          </p:nvPr>
        </p:nvSpPr>
        <p:spPr>
          <a:xfrm>
            <a:off x="612648" y="1132086"/>
            <a:ext cx="11412776" cy="4593828"/>
          </a:xfrm>
        </p:spPr>
        <p:txBody>
          <a:bodyPr/>
          <a:lstStyle/>
          <a:p>
            <a:r>
              <a:rPr lang="en-US" dirty="0"/>
              <a:t>Photons can undergo many interactions, thousands and thousands, or just one!</a:t>
            </a:r>
          </a:p>
          <a:p>
            <a:r>
              <a:rPr lang="en-US" dirty="0"/>
              <a:t>All 5 modes are possible if the energy is high enough, but definitely not probable!</a:t>
            </a:r>
          </a:p>
          <a:p>
            <a:r>
              <a:rPr lang="en-US" dirty="0"/>
              <a:t>Probability of each mode is highly dependent on target composition, particle energy, density, etc.</a:t>
            </a:r>
          </a:p>
          <a:p>
            <a:r>
              <a:rPr lang="en-US" dirty="0"/>
              <a:t>Particle is erratic, typically forward focused, but spreads out and can even go significantly backward!</a:t>
            </a:r>
          </a:p>
          <a:p>
            <a:r>
              <a:rPr lang="en-US" dirty="0"/>
              <a:t>Compton scattering is by far the most prevalent for 99% of what we do.</a:t>
            </a:r>
          </a:p>
        </p:txBody>
      </p:sp>
      <p:pic>
        <p:nvPicPr>
          <p:cNvPr id="5" name="Picture 4">
            <a:extLst>
              <a:ext uri="{FF2B5EF4-FFF2-40B4-BE49-F238E27FC236}">
                <a16:creationId xmlns:a16="http://schemas.microsoft.com/office/drawing/2014/main" id="{2C48F9D1-6D7B-674B-463F-CDC14342D0F6}"/>
              </a:ext>
            </a:extLst>
          </p:cNvPr>
          <p:cNvPicPr>
            <a:picLocks noChangeAspect="1"/>
          </p:cNvPicPr>
          <p:nvPr/>
        </p:nvPicPr>
        <p:blipFill>
          <a:blip r:embed="rId2"/>
          <a:stretch>
            <a:fillRect/>
          </a:stretch>
        </p:blipFill>
        <p:spPr>
          <a:xfrm>
            <a:off x="3845122" y="4443583"/>
            <a:ext cx="4501756" cy="2414417"/>
          </a:xfrm>
          <a:prstGeom prst="rect">
            <a:avLst/>
          </a:prstGeom>
        </p:spPr>
      </p:pic>
      <p:sp>
        <p:nvSpPr>
          <p:cNvPr id="6" name="Rectangle 5">
            <a:extLst>
              <a:ext uri="{FF2B5EF4-FFF2-40B4-BE49-F238E27FC236}">
                <a16:creationId xmlns:a16="http://schemas.microsoft.com/office/drawing/2014/main" id="{7F5082D4-6390-446B-8332-CE9B3D1FFACC}"/>
              </a:ext>
            </a:extLst>
          </p:cNvPr>
          <p:cNvSpPr/>
          <p:nvPr/>
        </p:nvSpPr>
        <p:spPr>
          <a:xfrm>
            <a:off x="573290" y="1680898"/>
            <a:ext cx="10732293" cy="3924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AAE25A-AD18-484C-5454-A8FB197096D1}"/>
              </a:ext>
            </a:extLst>
          </p:cNvPr>
          <p:cNvSpPr/>
          <p:nvPr/>
        </p:nvSpPr>
        <p:spPr>
          <a:xfrm>
            <a:off x="573290" y="2178613"/>
            <a:ext cx="11412776"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18B083A-24A5-FE4E-1EBE-0E516FE3075A}"/>
              </a:ext>
            </a:extLst>
          </p:cNvPr>
          <p:cNvSpPr/>
          <p:nvPr/>
        </p:nvSpPr>
        <p:spPr>
          <a:xfrm>
            <a:off x="612648" y="3069049"/>
            <a:ext cx="10966704"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9B782C-2C03-BA31-30E3-562305D64F6A}"/>
              </a:ext>
            </a:extLst>
          </p:cNvPr>
          <p:cNvSpPr/>
          <p:nvPr/>
        </p:nvSpPr>
        <p:spPr>
          <a:xfrm>
            <a:off x="612648" y="3788951"/>
            <a:ext cx="10966704"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26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13FE-6810-E864-6A09-4A209DD5164B}"/>
              </a:ext>
            </a:extLst>
          </p:cNvPr>
          <p:cNvSpPr>
            <a:spLocks noGrp="1"/>
          </p:cNvSpPr>
          <p:nvPr>
            <p:ph type="title"/>
          </p:nvPr>
        </p:nvSpPr>
        <p:spPr/>
        <p:txBody>
          <a:bodyPr/>
          <a:lstStyle/>
          <a:p>
            <a:r>
              <a:rPr lang="en-US" dirty="0"/>
              <a:t>Dominant Interaction Domains</a:t>
            </a:r>
          </a:p>
        </p:txBody>
      </p:sp>
      <p:pic>
        <p:nvPicPr>
          <p:cNvPr id="6" name="Picture Placeholder 5">
            <a:extLst>
              <a:ext uri="{FF2B5EF4-FFF2-40B4-BE49-F238E27FC236}">
                <a16:creationId xmlns:a16="http://schemas.microsoft.com/office/drawing/2014/main" id="{F2044546-5063-8B61-524C-FC986871AFEE}"/>
              </a:ext>
            </a:extLst>
          </p:cNvPr>
          <p:cNvPicPr>
            <a:picLocks noGrp="1" noChangeAspect="1"/>
          </p:cNvPicPr>
          <p:nvPr>
            <p:ph type="pic" idx="1"/>
          </p:nvPr>
        </p:nvPicPr>
        <p:blipFill>
          <a:blip r:embed="rId2"/>
          <a:srcRect l="894" r="2271"/>
          <a:stretch>
            <a:fillRect/>
          </a:stretch>
        </p:blipFill>
        <p:spPr>
          <a:xfrm>
            <a:off x="4189994" y="651048"/>
            <a:ext cx="7885813" cy="5555904"/>
          </a:xfrm>
          <a:prstGeom prst="rect">
            <a:avLst/>
          </a:prstGeom>
        </p:spPr>
      </p:pic>
      <p:sp>
        <p:nvSpPr>
          <p:cNvPr id="4" name="Text Placeholder 3">
            <a:extLst>
              <a:ext uri="{FF2B5EF4-FFF2-40B4-BE49-F238E27FC236}">
                <a16:creationId xmlns:a16="http://schemas.microsoft.com/office/drawing/2014/main" id="{147F7072-A328-E5A1-0980-0F912797559B}"/>
              </a:ext>
            </a:extLst>
          </p:cNvPr>
          <p:cNvSpPr>
            <a:spLocks noGrp="1"/>
          </p:cNvSpPr>
          <p:nvPr>
            <p:ph type="body" sz="half" idx="2"/>
          </p:nvPr>
        </p:nvSpPr>
        <p:spPr>
          <a:xfrm>
            <a:off x="609601" y="2147777"/>
            <a:ext cx="3585586" cy="4112998"/>
          </a:xfrm>
        </p:spPr>
        <p:txBody>
          <a:bodyPr anchor="t"/>
          <a:lstStyle/>
          <a:p>
            <a:r>
              <a:rPr lang="en-US" dirty="0"/>
              <a:t>Ask a medical physicist student their favorite graph, 9/10 will say this one!</a:t>
            </a:r>
          </a:p>
          <a:p>
            <a:r>
              <a:rPr lang="en-US" dirty="0"/>
              <a:t>Shows the dominant domains of each of the three relevant photon interactions as a function of photon energy and atomic number.</a:t>
            </a:r>
          </a:p>
        </p:txBody>
      </p:sp>
    </p:spTree>
    <p:extLst>
      <p:ext uri="{BB962C8B-B14F-4D97-AF65-F5344CB8AC3E}">
        <p14:creationId xmlns:p14="http://schemas.microsoft.com/office/powerpoint/2010/main" val="234955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E0DC6F-DB0E-DBE1-8178-AE81BC6B9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wirling White Lights">
            <a:extLst>
              <a:ext uri="{FF2B5EF4-FFF2-40B4-BE49-F238E27FC236}">
                <a16:creationId xmlns:a16="http://schemas.microsoft.com/office/drawing/2014/main" id="{EDB60A01-021F-7D1D-A7CE-5484FC5270F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4D07BF5-D29E-918E-55FE-747AF2A0E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66726" cy="68580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C2D68-E891-B255-D25B-C2EDD91816E3}"/>
              </a:ext>
            </a:extLst>
          </p:cNvPr>
          <p:cNvSpPr>
            <a:spLocks noGrp="1"/>
          </p:cNvSpPr>
          <p:nvPr>
            <p:ph type="ctrTitle"/>
          </p:nvPr>
        </p:nvSpPr>
        <p:spPr>
          <a:xfrm>
            <a:off x="441035" y="1424475"/>
            <a:ext cx="3424383" cy="2543448"/>
          </a:xfrm>
        </p:spPr>
        <p:txBody>
          <a:bodyPr anchor="t">
            <a:normAutofit/>
          </a:bodyPr>
          <a:lstStyle/>
          <a:p>
            <a:pPr algn="l"/>
            <a:r>
              <a:rPr lang="en-US" sz="3200" dirty="0"/>
              <a:t>Charged Particles</a:t>
            </a:r>
            <a:br>
              <a:rPr lang="en-US" sz="3200" dirty="0"/>
            </a:br>
            <a:r>
              <a:rPr lang="en-US" sz="3200" dirty="0"/>
              <a:t>Interactions</a:t>
            </a:r>
          </a:p>
        </p:txBody>
      </p:sp>
      <p:sp>
        <p:nvSpPr>
          <p:cNvPr id="3" name="Subtitle 2">
            <a:extLst>
              <a:ext uri="{FF2B5EF4-FFF2-40B4-BE49-F238E27FC236}">
                <a16:creationId xmlns:a16="http://schemas.microsoft.com/office/drawing/2014/main" id="{1F3CB7C8-881E-6EFF-C31F-4E23112E5ACC}"/>
              </a:ext>
            </a:extLst>
          </p:cNvPr>
          <p:cNvSpPr>
            <a:spLocks noGrp="1"/>
          </p:cNvSpPr>
          <p:nvPr>
            <p:ph type="subTitle" idx="1"/>
          </p:nvPr>
        </p:nvSpPr>
        <p:spPr>
          <a:xfrm>
            <a:off x="441035" y="4007796"/>
            <a:ext cx="3424382" cy="2000041"/>
          </a:xfrm>
        </p:spPr>
        <p:txBody>
          <a:bodyPr anchor="b">
            <a:normAutofit/>
          </a:bodyPr>
          <a:lstStyle/>
          <a:p>
            <a:pPr algn="l"/>
            <a:r>
              <a:rPr lang="en-US" dirty="0"/>
              <a:t>Alphas, betas, protons, oh my~</a:t>
            </a:r>
            <a:endParaRPr lang="en-US"/>
          </a:p>
        </p:txBody>
      </p:sp>
    </p:spTree>
    <p:extLst>
      <p:ext uri="{BB962C8B-B14F-4D97-AF65-F5344CB8AC3E}">
        <p14:creationId xmlns:p14="http://schemas.microsoft.com/office/powerpoint/2010/main" val="369453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EF03-AF9A-BE3E-1244-8CD527009D65}"/>
              </a:ext>
            </a:extLst>
          </p:cNvPr>
          <p:cNvSpPr>
            <a:spLocks noGrp="1"/>
          </p:cNvSpPr>
          <p:nvPr>
            <p:ph type="title"/>
          </p:nvPr>
        </p:nvSpPr>
        <p:spPr/>
        <p:txBody>
          <a:bodyPr/>
          <a:lstStyle/>
          <a:p>
            <a:r>
              <a:rPr lang="en-US" dirty="0"/>
              <a:t>Some Numbers (Humble Bragging)</a:t>
            </a:r>
          </a:p>
        </p:txBody>
      </p:sp>
      <p:sp>
        <p:nvSpPr>
          <p:cNvPr id="3" name="Content Placeholder 2">
            <a:extLst>
              <a:ext uri="{FF2B5EF4-FFF2-40B4-BE49-F238E27FC236}">
                <a16:creationId xmlns:a16="http://schemas.microsoft.com/office/drawing/2014/main" id="{FF94FA4C-70CF-11E0-EA4A-EB9970FAD4CB}"/>
              </a:ext>
            </a:extLst>
          </p:cNvPr>
          <p:cNvSpPr>
            <a:spLocks noGrp="1"/>
          </p:cNvSpPr>
          <p:nvPr>
            <p:ph idx="1"/>
          </p:nvPr>
        </p:nvSpPr>
        <p:spPr/>
        <p:txBody>
          <a:bodyPr/>
          <a:lstStyle/>
          <a:p>
            <a:r>
              <a:rPr lang="en-US" dirty="0"/>
              <a:t>I programmed a Monte Carlo Simulation of photon interactions</a:t>
            </a:r>
          </a:p>
          <a:p>
            <a:r>
              <a:rPr lang="en-US" dirty="0"/>
              <a:t>It followed EVERY photon, from start to finish, simulating physics</a:t>
            </a:r>
          </a:p>
          <a:p>
            <a:r>
              <a:rPr lang="en-US" dirty="0"/>
              <a:t>100,000 6X photons set in motion nearly 1,000,000 electrons in 2,281,157 interaction events</a:t>
            </a:r>
          </a:p>
          <a:p>
            <a:r>
              <a:rPr lang="en-US" dirty="0"/>
              <a:t>In reality, these electrons would set in motion even more electrons (delta-rays)!</a:t>
            </a:r>
          </a:p>
          <a:p>
            <a:r>
              <a:rPr lang="en-US" dirty="0"/>
              <a:t>I just simplified it by doing a CSDA approximation (thermalizing in a straight line constantly)</a:t>
            </a:r>
          </a:p>
          <a:p>
            <a:r>
              <a:rPr lang="en-US" dirty="0"/>
              <a:t>Hundreds of lines of code, and too many hours.</a:t>
            </a:r>
          </a:p>
        </p:txBody>
      </p:sp>
    </p:spTree>
    <p:extLst>
      <p:ext uri="{BB962C8B-B14F-4D97-AF65-F5344CB8AC3E}">
        <p14:creationId xmlns:p14="http://schemas.microsoft.com/office/powerpoint/2010/main" val="1345068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D02CF5-CFB5-9F3B-85F0-77B6DAF494B5}"/>
              </a:ext>
            </a:extLst>
          </p:cNvPr>
          <p:cNvPicPr>
            <a:picLocks noChangeAspect="1"/>
          </p:cNvPicPr>
          <p:nvPr/>
        </p:nvPicPr>
        <p:blipFill>
          <a:blip r:embed="rId2"/>
          <a:stretch>
            <a:fillRect/>
          </a:stretch>
        </p:blipFill>
        <p:spPr>
          <a:xfrm>
            <a:off x="0" y="0"/>
            <a:ext cx="7427068" cy="6858000"/>
          </a:xfrm>
          <a:prstGeom prst="rect">
            <a:avLst/>
          </a:prstGeom>
        </p:spPr>
      </p:pic>
      <p:pic>
        <p:nvPicPr>
          <p:cNvPr id="5" name="Picture 4">
            <a:extLst>
              <a:ext uri="{FF2B5EF4-FFF2-40B4-BE49-F238E27FC236}">
                <a16:creationId xmlns:a16="http://schemas.microsoft.com/office/drawing/2014/main" id="{8D2D3E13-29A6-D1FA-21C2-D6DB6C40306D}"/>
              </a:ext>
            </a:extLst>
          </p:cNvPr>
          <p:cNvPicPr>
            <a:picLocks noChangeAspect="1"/>
          </p:cNvPicPr>
          <p:nvPr/>
        </p:nvPicPr>
        <p:blipFill>
          <a:blip r:embed="rId3"/>
          <a:srcRect r="37789"/>
          <a:stretch>
            <a:fillRect/>
          </a:stretch>
        </p:blipFill>
        <p:spPr>
          <a:xfrm>
            <a:off x="5458820" y="0"/>
            <a:ext cx="6733180" cy="6858000"/>
          </a:xfrm>
          <a:prstGeom prst="rect">
            <a:avLst/>
          </a:prstGeom>
        </p:spPr>
      </p:pic>
    </p:spTree>
    <p:extLst>
      <p:ext uri="{BB962C8B-B14F-4D97-AF65-F5344CB8AC3E}">
        <p14:creationId xmlns:p14="http://schemas.microsoft.com/office/powerpoint/2010/main" val="1380593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E0B2-C6A8-6050-4A2A-590BE1BAA2C9}"/>
              </a:ext>
            </a:extLst>
          </p:cNvPr>
          <p:cNvSpPr>
            <a:spLocks noGrp="1"/>
          </p:cNvSpPr>
          <p:nvPr>
            <p:ph type="title"/>
          </p:nvPr>
        </p:nvSpPr>
        <p:spPr/>
        <p:txBody>
          <a:bodyPr/>
          <a:lstStyle/>
          <a:p>
            <a:r>
              <a:rPr lang="en-US" dirty="0"/>
              <a:t>Modes of Charged Particle Interaction</a:t>
            </a:r>
          </a:p>
        </p:txBody>
      </p:sp>
      <p:sp>
        <p:nvSpPr>
          <p:cNvPr id="3" name="Content Placeholder 2">
            <a:extLst>
              <a:ext uri="{FF2B5EF4-FFF2-40B4-BE49-F238E27FC236}">
                <a16:creationId xmlns:a16="http://schemas.microsoft.com/office/drawing/2014/main" id="{19A9DA5C-E3CF-20AF-3582-16FFFD65F64E}"/>
              </a:ext>
            </a:extLst>
          </p:cNvPr>
          <p:cNvSpPr>
            <a:spLocks noGrp="1"/>
          </p:cNvSpPr>
          <p:nvPr>
            <p:ph idx="1"/>
          </p:nvPr>
        </p:nvSpPr>
        <p:spPr/>
        <p:txBody>
          <a:bodyPr/>
          <a:lstStyle/>
          <a:p>
            <a:r>
              <a:rPr lang="en-US" dirty="0"/>
              <a:t>Excitation of the Incident Atom (</a:t>
            </a:r>
            <a:r>
              <a:rPr lang="en-US" b="1" dirty="0"/>
              <a:t>Thermalization</a:t>
            </a:r>
            <a:r>
              <a:rPr lang="en-US" dirty="0"/>
              <a:t>)</a:t>
            </a:r>
          </a:p>
          <a:p>
            <a:pPr lvl="1"/>
            <a:r>
              <a:rPr lang="en-US" dirty="0"/>
              <a:t>Ever throw a ball underwater?</a:t>
            </a:r>
          </a:p>
          <a:p>
            <a:pPr lvl="1"/>
            <a:endParaRPr lang="en-US" dirty="0"/>
          </a:p>
          <a:p>
            <a:r>
              <a:rPr lang="en-US" dirty="0"/>
              <a:t>Direct Collision with Electrons (</a:t>
            </a:r>
            <a:r>
              <a:rPr lang="en-US" b="1" dirty="0"/>
              <a:t>Ionization</a:t>
            </a:r>
            <a:r>
              <a:rPr lang="en-US" dirty="0"/>
              <a:t>)</a:t>
            </a:r>
          </a:p>
          <a:p>
            <a:pPr lvl="1"/>
            <a:r>
              <a:rPr lang="en-US" dirty="0"/>
              <a:t>Biological damage and potential Auger</a:t>
            </a:r>
          </a:p>
          <a:p>
            <a:pPr lvl="1"/>
            <a:endParaRPr lang="en-US" dirty="0"/>
          </a:p>
          <a:p>
            <a:r>
              <a:rPr lang="en-US" dirty="0"/>
              <a:t>Direct Collision with Nucleus (Nuclear Reaction/</a:t>
            </a:r>
            <a:r>
              <a:rPr lang="en-US" b="1" dirty="0"/>
              <a:t>Bremsstrahlung</a:t>
            </a:r>
            <a:r>
              <a:rPr lang="en-US" dirty="0"/>
              <a:t>)</a:t>
            </a:r>
          </a:p>
          <a:p>
            <a:pPr lvl="1"/>
            <a:r>
              <a:rPr lang="en-US" dirty="0"/>
              <a:t>You love this one! High energy gamma production!</a:t>
            </a:r>
          </a:p>
          <a:p>
            <a:endParaRPr lang="en-US" dirty="0"/>
          </a:p>
          <a:p>
            <a:pPr marL="0" indent="0">
              <a:buNone/>
            </a:pPr>
            <a:endParaRPr lang="en-US" dirty="0"/>
          </a:p>
        </p:txBody>
      </p:sp>
      <p:sp>
        <p:nvSpPr>
          <p:cNvPr id="4" name="Rectangle 3">
            <a:extLst>
              <a:ext uri="{FF2B5EF4-FFF2-40B4-BE49-F238E27FC236}">
                <a16:creationId xmlns:a16="http://schemas.microsoft.com/office/drawing/2014/main" id="{329A5864-00D5-6909-5A29-471947523639}"/>
              </a:ext>
            </a:extLst>
          </p:cNvPr>
          <p:cNvSpPr/>
          <p:nvPr/>
        </p:nvSpPr>
        <p:spPr>
          <a:xfrm>
            <a:off x="612647" y="3069049"/>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E8D4CF-5EE8-E0F9-D16A-8DBF8A07DE53}"/>
              </a:ext>
            </a:extLst>
          </p:cNvPr>
          <p:cNvSpPr/>
          <p:nvPr/>
        </p:nvSpPr>
        <p:spPr>
          <a:xfrm>
            <a:off x="573289" y="4329253"/>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4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930D-D5F6-D1E9-19D4-34791170485A}"/>
              </a:ext>
            </a:extLst>
          </p:cNvPr>
          <p:cNvSpPr>
            <a:spLocks noGrp="1"/>
          </p:cNvSpPr>
          <p:nvPr>
            <p:ph type="title"/>
          </p:nvPr>
        </p:nvSpPr>
        <p:spPr/>
        <p:txBody>
          <a:bodyPr/>
          <a:lstStyle/>
          <a:p>
            <a:r>
              <a:rPr lang="en-US" dirty="0"/>
              <a:t>Charged Particle Thermalization</a:t>
            </a:r>
          </a:p>
        </p:txBody>
      </p:sp>
      <p:sp>
        <p:nvSpPr>
          <p:cNvPr id="3" name="Content Placeholder 2">
            <a:extLst>
              <a:ext uri="{FF2B5EF4-FFF2-40B4-BE49-F238E27FC236}">
                <a16:creationId xmlns:a16="http://schemas.microsoft.com/office/drawing/2014/main" id="{16499C12-2877-B44D-9C6C-1026A9F85004}"/>
              </a:ext>
            </a:extLst>
          </p:cNvPr>
          <p:cNvSpPr>
            <a:spLocks noGrp="1"/>
          </p:cNvSpPr>
          <p:nvPr>
            <p:ph idx="1"/>
          </p:nvPr>
        </p:nvSpPr>
        <p:spPr/>
        <p:txBody>
          <a:bodyPr/>
          <a:lstStyle/>
          <a:p>
            <a:r>
              <a:rPr lang="en-US" dirty="0"/>
              <a:t>Charged particle interacts with electron clouds at a distance, causing vibrations and giving off infrared</a:t>
            </a:r>
          </a:p>
          <a:p>
            <a:r>
              <a:rPr lang="en-US" dirty="0"/>
              <a:t>Slow burn novella</a:t>
            </a:r>
          </a:p>
          <a:p>
            <a:r>
              <a:rPr lang="en-US" dirty="0"/>
              <a:t>Any energy lost in this way is inconsequential to us</a:t>
            </a:r>
          </a:p>
          <a:p>
            <a:r>
              <a:rPr lang="en-US" dirty="0"/>
              <a:t>Eventually, charged particle slows down to Brownian Motion status, harmless</a:t>
            </a:r>
          </a:p>
        </p:txBody>
      </p:sp>
      <p:sp>
        <p:nvSpPr>
          <p:cNvPr id="4" name="Rectangle 3">
            <a:extLst>
              <a:ext uri="{FF2B5EF4-FFF2-40B4-BE49-F238E27FC236}">
                <a16:creationId xmlns:a16="http://schemas.microsoft.com/office/drawing/2014/main" id="{BE6DDAD1-39E2-6DB9-808F-EE4F71AA572E}"/>
              </a:ext>
            </a:extLst>
          </p:cNvPr>
          <p:cNvSpPr/>
          <p:nvPr/>
        </p:nvSpPr>
        <p:spPr>
          <a:xfrm>
            <a:off x="612647" y="2544295"/>
            <a:ext cx="10732293" cy="4859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0ACA136-E577-5424-0A5A-6AFF907B3606}"/>
              </a:ext>
            </a:extLst>
          </p:cNvPr>
          <p:cNvSpPr/>
          <p:nvPr/>
        </p:nvSpPr>
        <p:spPr>
          <a:xfrm>
            <a:off x="612646" y="3107820"/>
            <a:ext cx="10732293" cy="4859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DCED39-6BC3-4839-D2F4-EF721CB65606}"/>
              </a:ext>
            </a:extLst>
          </p:cNvPr>
          <p:cNvSpPr/>
          <p:nvPr/>
        </p:nvSpPr>
        <p:spPr>
          <a:xfrm>
            <a:off x="612646" y="3671345"/>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12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D437-C2D8-ACE9-DA67-58B218A627D8}"/>
              </a:ext>
            </a:extLst>
          </p:cNvPr>
          <p:cNvSpPr>
            <a:spLocks noGrp="1"/>
          </p:cNvSpPr>
          <p:nvPr>
            <p:ph type="title"/>
          </p:nvPr>
        </p:nvSpPr>
        <p:spPr/>
        <p:txBody>
          <a:bodyPr/>
          <a:lstStyle/>
          <a:p>
            <a:r>
              <a:rPr lang="en-US" dirty="0"/>
              <a:t>Charged Particle Ionization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C0A1F4-BD4D-38E0-2E13-850D87B17836}"/>
                  </a:ext>
                </a:extLst>
              </p:cNvPr>
              <p:cNvSpPr>
                <a:spLocks noGrp="1"/>
              </p:cNvSpPr>
              <p:nvPr>
                <p:ph idx="1"/>
              </p:nvPr>
            </p:nvSpPr>
            <p:spPr/>
            <p:txBody>
              <a:bodyPr/>
              <a:lstStyle/>
              <a:p>
                <a:r>
                  <a:rPr lang="en-US" dirty="0"/>
                  <a:t>Possible ionization modes:</a:t>
                </a:r>
              </a:p>
              <a:p>
                <a:pPr lvl="1"/>
                <a:r>
                  <a:rPr lang="en-US" dirty="0"/>
                  <a:t>Charged particle collides with </a:t>
                </a:r>
                <a:r>
                  <a:rPr lang="en-US" b="1" dirty="0"/>
                  <a:t>orbital electron </a:t>
                </a:r>
                <a:r>
                  <a:rPr lang="en-US" dirty="0">
                    <a:sym typeface="Wingdings" panose="05000000000000000000" pitchFamily="2" charset="2"/>
                  </a:rPr>
                  <a:t> secondary electron overcomes binding energy, excess is kinetic energy</a:t>
                </a:r>
              </a:p>
              <a:p>
                <a:pPr lvl="1"/>
                <a:r>
                  <a:rPr lang="en-US" dirty="0">
                    <a:sym typeface="Wingdings" panose="05000000000000000000" pitchFamily="2" charset="2"/>
                  </a:rPr>
                  <a:t>Rarely, `` with </a:t>
                </a:r>
                <a:r>
                  <a:rPr lang="en-US" b="1" dirty="0">
                    <a:sym typeface="Wingdings" panose="05000000000000000000" pitchFamily="2" charset="2"/>
                  </a:rPr>
                  <a:t>inner shell electron</a:t>
                </a:r>
                <a:r>
                  <a:rPr lang="en-US" dirty="0">
                    <a:sym typeface="Wingdings" panose="05000000000000000000" pitchFamily="2" charset="2"/>
                  </a:rPr>
                  <a:t>  Auger + secondary electron</a:t>
                </a:r>
              </a:p>
              <a:p>
                <a:r>
                  <a:rPr lang="en-US" dirty="0"/>
                  <a:t>If a secondary electron has enough energy to cause further ionizations, it’s called a </a:t>
                </a:r>
                <a:r>
                  <a:rPr lang="en-US" b="1" dirty="0"/>
                  <a:t>delta-ray</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ray</m:t>
                    </m:r>
                  </m:oMath>
                </a14:m>
                <a:r>
                  <a:rPr lang="en-US" dirty="0"/>
                  <a:t>)</a:t>
                </a:r>
              </a:p>
            </p:txBody>
          </p:sp>
        </mc:Choice>
        <mc:Fallback>
          <p:sp>
            <p:nvSpPr>
              <p:cNvPr id="3" name="Content Placeholder 2">
                <a:extLst>
                  <a:ext uri="{FF2B5EF4-FFF2-40B4-BE49-F238E27FC236}">
                    <a16:creationId xmlns:a16="http://schemas.microsoft.com/office/drawing/2014/main" id="{FCC0A1F4-BD4D-38E0-2E13-850D87B17836}"/>
                  </a:ext>
                </a:extLst>
              </p:cNvPr>
              <p:cNvSpPr>
                <a:spLocks noGrp="1" noRot="1" noChangeAspect="1" noMove="1" noResize="1" noEditPoints="1" noAdjustHandles="1" noChangeArrowheads="1" noChangeShapeType="1" noTextEdit="1"/>
              </p:cNvSpPr>
              <p:nvPr>
                <p:ph idx="1"/>
              </p:nvPr>
            </p:nvSpPr>
            <p:spPr>
              <a:blipFill>
                <a:blip r:embed="rId2"/>
                <a:stretch>
                  <a:fillRect l="-45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45A55AF-37F7-DB41-2BD5-BD41261E1A60}"/>
              </a:ext>
            </a:extLst>
          </p:cNvPr>
          <p:cNvSpPr/>
          <p:nvPr/>
        </p:nvSpPr>
        <p:spPr>
          <a:xfrm>
            <a:off x="729853" y="2905801"/>
            <a:ext cx="10732293" cy="3264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E77B486-DEF5-A647-8872-4691D065F25A}"/>
              </a:ext>
            </a:extLst>
          </p:cNvPr>
          <p:cNvSpPr/>
          <p:nvPr/>
        </p:nvSpPr>
        <p:spPr>
          <a:xfrm>
            <a:off x="680234" y="3429000"/>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789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48659-8F20-9047-7E16-7930A6ED1EDC}"/>
              </a:ext>
            </a:extLst>
          </p:cNvPr>
          <p:cNvSpPr>
            <a:spLocks noGrp="1"/>
          </p:cNvSpPr>
          <p:nvPr>
            <p:ph type="title"/>
          </p:nvPr>
        </p:nvSpPr>
        <p:spPr/>
        <p:txBody>
          <a:bodyPr/>
          <a:lstStyle/>
          <a:p>
            <a:r>
              <a:rPr lang="en-US" dirty="0"/>
              <a:t>Charged Particle Nuclear Interaction</a:t>
            </a:r>
          </a:p>
        </p:txBody>
      </p:sp>
      <p:sp>
        <p:nvSpPr>
          <p:cNvPr id="3" name="Content Placeholder 2">
            <a:extLst>
              <a:ext uri="{FF2B5EF4-FFF2-40B4-BE49-F238E27FC236}">
                <a16:creationId xmlns:a16="http://schemas.microsoft.com/office/drawing/2014/main" id="{6998B206-66C3-8905-90BB-56C012C588CC}"/>
              </a:ext>
            </a:extLst>
          </p:cNvPr>
          <p:cNvSpPr>
            <a:spLocks noGrp="1"/>
          </p:cNvSpPr>
          <p:nvPr>
            <p:ph idx="1"/>
          </p:nvPr>
        </p:nvSpPr>
        <p:spPr/>
        <p:txBody>
          <a:bodyPr/>
          <a:lstStyle/>
          <a:p>
            <a:r>
              <a:rPr lang="en-US" dirty="0"/>
              <a:t>If a charged particle has high enough energy (say, alpha particle), it can penetrate the nucleus and start a </a:t>
            </a:r>
            <a:r>
              <a:rPr lang="en-US" b="1" dirty="0"/>
              <a:t>nuclear reaction</a:t>
            </a:r>
          </a:p>
          <a:p>
            <a:r>
              <a:rPr lang="en-US" dirty="0"/>
              <a:t>More likely, especially for electrons, particle </a:t>
            </a:r>
            <a:r>
              <a:rPr lang="en-US" b="1" dirty="0"/>
              <a:t>deflects</a:t>
            </a:r>
            <a:r>
              <a:rPr lang="en-US" dirty="0"/>
              <a:t> from the nucleus</a:t>
            </a:r>
          </a:p>
          <a:p>
            <a:r>
              <a:rPr lang="en-US" dirty="0"/>
              <a:t>Particle rapidly accelerates (slows down, changes direction) </a:t>
            </a:r>
            <a:r>
              <a:rPr lang="en-US" dirty="0">
                <a:sym typeface="Wingdings" panose="05000000000000000000" pitchFamily="2" charset="2"/>
              </a:rPr>
              <a:t> Bremsstrahlung!</a:t>
            </a:r>
          </a:p>
          <a:p>
            <a:endParaRPr lang="en-US" dirty="0"/>
          </a:p>
        </p:txBody>
      </p:sp>
      <p:sp>
        <p:nvSpPr>
          <p:cNvPr id="4" name="Rectangle 3">
            <a:extLst>
              <a:ext uri="{FF2B5EF4-FFF2-40B4-BE49-F238E27FC236}">
                <a16:creationId xmlns:a16="http://schemas.microsoft.com/office/drawing/2014/main" id="{02781FAA-839F-9944-734F-58F7D92DE703}"/>
              </a:ext>
            </a:extLst>
          </p:cNvPr>
          <p:cNvSpPr/>
          <p:nvPr/>
        </p:nvSpPr>
        <p:spPr>
          <a:xfrm>
            <a:off x="612647" y="2544295"/>
            <a:ext cx="10732293" cy="4540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433F8E-A0BF-BE94-A365-C3F4E8154DA5}"/>
              </a:ext>
            </a:extLst>
          </p:cNvPr>
          <p:cNvSpPr/>
          <p:nvPr/>
        </p:nvSpPr>
        <p:spPr>
          <a:xfrm>
            <a:off x="612647" y="3107242"/>
            <a:ext cx="10732293" cy="7199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47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2839-F513-3FDF-7C46-63E23F8E3404}"/>
              </a:ext>
            </a:extLst>
          </p:cNvPr>
          <p:cNvSpPr>
            <a:spLocks noGrp="1"/>
          </p:cNvSpPr>
          <p:nvPr>
            <p:ph type="title"/>
          </p:nvPr>
        </p:nvSpPr>
        <p:spPr/>
        <p:txBody>
          <a:bodyPr/>
          <a:lstStyle/>
          <a:p>
            <a:r>
              <a:rPr lang="en-US" dirty="0"/>
              <a:t>Bremsstrahlung</a:t>
            </a:r>
          </a:p>
        </p:txBody>
      </p:sp>
      <p:sp>
        <p:nvSpPr>
          <p:cNvPr id="3" name="Content Placeholder 2">
            <a:extLst>
              <a:ext uri="{FF2B5EF4-FFF2-40B4-BE49-F238E27FC236}">
                <a16:creationId xmlns:a16="http://schemas.microsoft.com/office/drawing/2014/main" id="{E640B2E5-CC3A-F779-7E4D-FFFA271D0C96}"/>
              </a:ext>
            </a:extLst>
          </p:cNvPr>
          <p:cNvSpPr>
            <a:spLocks noGrp="1"/>
          </p:cNvSpPr>
          <p:nvPr>
            <p:ph idx="1"/>
          </p:nvPr>
        </p:nvSpPr>
        <p:spPr/>
        <p:txBody>
          <a:bodyPr/>
          <a:lstStyle/>
          <a:p>
            <a:r>
              <a:rPr lang="en-US" dirty="0"/>
              <a:t>German: “Braking Radiation” (like a car, vroom </a:t>
            </a:r>
            <a:r>
              <a:rPr lang="en-US" dirty="0" err="1"/>
              <a:t>vroom</a:t>
            </a:r>
            <a:r>
              <a:rPr lang="en-US" dirty="0"/>
              <a:t>, das auto)</a:t>
            </a:r>
          </a:p>
          <a:p>
            <a:r>
              <a:rPr lang="en-US" dirty="0"/>
              <a:t>Hard and Fast acceleration of charged particle results in possibly high energy gamma</a:t>
            </a:r>
          </a:p>
          <a:p>
            <a:r>
              <a:rPr lang="en-US" dirty="0"/>
              <a:t>Energy of gamma is a spectrum (has a maximum and average ITS NEVER ZERO)</a:t>
            </a:r>
          </a:p>
          <a:p>
            <a:r>
              <a:rPr lang="en-US" dirty="0"/>
              <a:t>Angle of deflection determines energy of the photons</a:t>
            </a:r>
          </a:p>
          <a:p>
            <a:pPr lvl="1"/>
            <a:r>
              <a:rPr lang="en-US" dirty="0"/>
              <a:t>Slight deflection </a:t>
            </a:r>
            <a:r>
              <a:rPr lang="en-US" dirty="0">
                <a:sym typeface="Wingdings" panose="05000000000000000000" pitchFamily="2" charset="2"/>
              </a:rPr>
              <a:t> low-energy photons</a:t>
            </a:r>
          </a:p>
          <a:p>
            <a:pPr lvl="1"/>
            <a:r>
              <a:rPr lang="en-US" dirty="0">
                <a:sym typeface="Wingdings" panose="05000000000000000000" pitchFamily="2" charset="2"/>
              </a:rPr>
              <a:t>Great deflection  high-energy photons</a:t>
            </a:r>
            <a:endParaRPr lang="en-US" dirty="0"/>
          </a:p>
        </p:txBody>
      </p:sp>
      <p:sp>
        <p:nvSpPr>
          <p:cNvPr id="4" name="Rectangle 3">
            <a:extLst>
              <a:ext uri="{FF2B5EF4-FFF2-40B4-BE49-F238E27FC236}">
                <a16:creationId xmlns:a16="http://schemas.microsoft.com/office/drawing/2014/main" id="{A948DBB8-AEB5-D54B-56AA-17B4FAFBED60}"/>
              </a:ext>
            </a:extLst>
          </p:cNvPr>
          <p:cNvSpPr/>
          <p:nvPr/>
        </p:nvSpPr>
        <p:spPr>
          <a:xfrm>
            <a:off x="612647" y="2267848"/>
            <a:ext cx="10732293" cy="3477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F7B6884-2BB4-F2DF-68BC-2C17BC055AE1}"/>
              </a:ext>
            </a:extLst>
          </p:cNvPr>
          <p:cNvSpPr/>
          <p:nvPr/>
        </p:nvSpPr>
        <p:spPr>
          <a:xfrm>
            <a:off x="612647" y="2807871"/>
            <a:ext cx="10732293" cy="3600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77407D6-99BE-DA9D-3D4A-426851BD404B}"/>
              </a:ext>
            </a:extLst>
          </p:cNvPr>
          <p:cNvSpPr/>
          <p:nvPr/>
        </p:nvSpPr>
        <p:spPr>
          <a:xfrm>
            <a:off x="533933" y="3292543"/>
            <a:ext cx="10732293" cy="13432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12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45AD-F1FF-A644-22A9-F9CDE25362E6}"/>
              </a:ext>
            </a:extLst>
          </p:cNvPr>
          <p:cNvSpPr>
            <a:spLocks noGrp="1"/>
          </p:cNvSpPr>
          <p:nvPr>
            <p:ph type="title"/>
          </p:nvPr>
        </p:nvSpPr>
        <p:spPr/>
        <p:txBody>
          <a:bodyPr/>
          <a:lstStyle/>
          <a:p>
            <a:r>
              <a:rPr lang="en-US" dirty="0"/>
              <a:t>Excitation VS Ionization and Delta-Ray</a:t>
            </a:r>
          </a:p>
        </p:txBody>
      </p:sp>
      <p:pic>
        <p:nvPicPr>
          <p:cNvPr id="6" name="Picture Placeholder 5">
            <a:extLst>
              <a:ext uri="{FF2B5EF4-FFF2-40B4-BE49-F238E27FC236}">
                <a16:creationId xmlns:a16="http://schemas.microsoft.com/office/drawing/2014/main" id="{6C6DBEA9-09E9-DB05-ACAE-CB3DFADBD3F7}"/>
              </a:ext>
            </a:extLst>
          </p:cNvPr>
          <p:cNvPicPr>
            <a:picLocks noGrp="1" noChangeAspect="1"/>
          </p:cNvPicPr>
          <p:nvPr>
            <p:ph type="pic" idx="1"/>
          </p:nvPr>
        </p:nvPicPr>
        <p:blipFill>
          <a:blip r:embed="rId2"/>
          <a:srcRect t="184" b="-67"/>
          <a:stretch>
            <a:fillRect/>
          </a:stretch>
        </p:blipFill>
        <p:spPr>
          <a:xfrm>
            <a:off x="5531752" y="1"/>
            <a:ext cx="5520800" cy="6858000"/>
          </a:xfrm>
          <a:prstGeom prst="rect">
            <a:avLst/>
          </a:prstGeom>
        </p:spPr>
      </p:pic>
      <p:sp>
        <p:nvSpPr>
          <p:cNvPr id="4" name="Text Placeholder 3">
            <a:extLst>
              <a:ext uri="{FF2B5EF4-FFF2-40B4-BE49-F238E27FC236}">
                <a16:creationId xmlns:a16="http://schemas.microsoft.com/office/drawing/2014/main" id="{3F0505EB-6848-3B87-4D97-E18ADF584BE2}"/>
              </a:ext>
            </a:extLst>
          </p:cNvPr>
          <p:cNvSpPr>
            <a:spLocks noGrp="1"/>
          </p:cNvSpPr>
          <p:nvPr>
            <p:ph type="body" sz="half" idx="2"/>
          </p:nvPr>
        </p:nvSpPr>
        <p:spPr>
          <a:xfrm>
            <a:off x="609601" y="2041236"/>
            <a:ext cx="3585586" cy="4219539"/>
          </a:xfrm>
        </p:spPr>
        <p:txBody>
          <a:bodyPr anchor="t">
            <a:normAutofit/>
          </a:bodyPr>
          <a:lstStyle/>
          <a:p>
            <a:pPr marL="342900" indent="-342900">
              <a:buAutoNum type="alphaUcPeriod"/>
            </a:pPr>
            <a:r>
              <a:rPr lang="en-US" dirty="0"/>
              <a:t>Excitation: Far encounter between charged particle and shell electron results in low energy deexcitation photon</a:t>
            </a:r>
          </a:p>
          <a:p>
            <a:pPr marL="342900" indent="-342900">
              <a:buAutoNum type="alphaUcPeriod"/>
            </a:pPr>
            <a:r>
              <a:rPr lang="en-US" dirty="0"/>
              <a:t>Ionization: Close encounter between charged particle and shell electron pulls/pushes electron away from atom (now called secondary electron)</a:t>
            </a:r>
          </a:p>
          <a:p>
            <a:pPr marL="342900" indent="-342900">
              <a:buAutoNum type="alphaUcPeriod"/>
            </a:pPr>
            <a:r>
              <a:rPr lang="en-US" dirty="0"/>
              <a:t>If secondary electron can ionize other atoms, it is called a delta-ray</a:t>
            </a:r>
          </a:p>
        </p:txBody>
      </p:sp>
    </p:spTree>
    <p:extLst>
      <p:ext uri="{BB962C8B-B14F-4D97-AF65-F5344CB8AC3E}">
        <p14:creationId xmlns:p14="http://schemas.microsoft.com/office/powerpoint/2010/main" val="4105712303"/>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0C4C2E2C2AD14083F184CCF006DA42" ma:contentTypeVersion="12" ma:contentTypeDescription="Create a new document." ma:contentTypeScope="" ma:versionID="7c8ead5113cdc878ec98c3759bd6b201">
  <xsd:schema xmlns:xsd="http://www.w3.org/2001/XMLSchema" xmlns:xs="http://www.w3.org/2001/XMLSchema" xmlns:p="http://schemas.microsoft.com/office/2006/metadata/properties" xmlns:ns3="d5db8f7d-53d6-4d23-93b3-aa597ccb02d9" targetNamespace="http://schemas.microsoft.com/office/2006/metadata/properties" ma:root="true" ma:fieldsID="67c3e075613be3ff208cce6d99ca84e5" ns3:_="">
    <xsd:import namespace="d5db8f7d-53d6-4d23-93b3-aa597ccb02d9"/>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db8f7d-53d6-4d23-93b3-aa597ccb02d9"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5db8f7d-53d6-4d23-93b3-aa597ccb02d9" xsi:nil="true"/>
  </documentManagement>
</p:properties>
</file>

<file path=customXml/itemProps1.xml><?xml version="1.0" encoding="utf-8"?>
<ds:datastoreItem xmlns:ds="http://schemas.openxmlformats.org/officeDocument/2006/customXml" ds:itemID="{6F7250A0-5BE6-4CA6-8913-737273BC42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db8f7d-53d6-4d23-93b3-aa597ccb02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1A4E26-BC59-439B-BDAA-ED4A7DAEB07F}">
  <ds:schemaRefs>
    <ds:schemaRef ds:uri="http://schemas.microsoft.com/sharepoint/v3/contenttype/forms"/>
  </ds:schemaRefs>
</ds:datastoreItem>
</file>

<file path=customXml/itemProps3.xml><?xml version="1.0" encoding="utf-8"?>
<ds:datastoreItem xmlns:ds="http://schemas.openxmlformats.org/officeDocument/2006/customXml" ds:itemID="{6350948A-2711-4CC3-ACAB-79670F187961}">
  <ds:schemaRefs>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d5db8f7d-53d6-4d23-93b3-aa597ccb02d9"/>
    <ds:schemaRef ds:uri="http://purl.org/dc/dcmitype/"/>
  </ds:schemaRefs>
</ds:datastoreItem>
</file>

<file path=docMetadata/LabelInfo.xml><?xml version="1.0" encoding="utf-8"?>
<clbl:labelList xmlns:clbl="http://schemas.microsoft.com/office/2020/mipLabelMetadata">
  <clbl:label id="{e51cdec9-811d-471d-bbe6-dd3d8d54c28b}" enabled="0" method="" siteId="{e51cdec9-811d-471d-bbe6-dd3d8d54c28b}" removed="1"/>
</clbl:labelList>
</file>

<file path=docProps/app.xml><?xml version="1.0" encoding="utf-8"?>
<Properties xmlns="http://schemas.openxmlformats.org/officeDocument/2006/extended-properties" xmlns:vt="http://schemas.openxmlformats.org/officeDocument/2006/docPropsVTypes">
  <TotalTime>723</TotalTime>
  <Words>1623</Words>
  <Application>Microsoft Office PowerPoint</Application>
  <PresentationFormat>Widescreen</PresentationFormat>
  <Paragraphs>161</Paragraphs>
  <Slides>31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Cambria Math</vt:lpstr>
      <vt:lpstr>Neue Haas Grotesk Text Pro</vt:lpstr>
      <vt:lpstr>Wingdings</vt:lpstr>
      <vt:lpstr>VanillaVTI</vt:lpstr>
      <vt:lpstr>Radiation Interactions with Matter</vt:lpstr>
      <vt:lpstr>Review of Radiation</vt:lpstr>
      <vt:lpstr>Charged Particles Interactions</vt:lpstr>
      <vt:lpstr>Modes of Charged Particle Interaction</vt:lpstr>
      <vt:lpstr>Charged Particle Thermalization</vt:lpstr>
      <vt:lpstr>Charged Particle Ionization</vt:lpstr>
      <vt:lpstr>Charged Particle Nuclear Interaction</vt:lpstr>
      <vt:lpstr>Bremsstrahlung</vt:lpstr>
      <vt:lpstr>Excitation VS Ionization and Delta-Ray</vt:lpstr>
      <vt:lpstr>Ionization VS Bremsstrahlung</vt:lpstr>
      <vt:lpstr>Bremsstrahlung Spectrum</vt:lpstr>
      <vt:lpstr>Collisional and Radiation Losses</vt:lpstr>
      <vt:lpstr>Collisional VS Radiation Losses</vt:lpstr>
      <vt:lpstr>Charged Particle Tracks in Matter</vt:lpstr>
      <vt:lpstr>Energy Loss Dependence</vt:lpstr>
      <vt:lpstr>Bragg Peak</vt:lpstr>
      <vt:lpstr>Energy Deposition by Particle Type</vt:lpstr>
      <vt:lpstr>Use Cases for Different Particle Types</vt:lpstr>
      <vt:lpstr>Fun Side Note: Cherenkov Radiation “Chair-ing K‘o’f”</vt:lpstr>
      <vt:lpstr>Electromagnetic Radiation Interactions</vt:lpstr>
      <vt:lpstr>Photon Interactions with Matter</vt:lpstr>
      <vt:lpstr>Photoelectric Effect</vt:lpstr>
      <vt:lpstr>Compton Scattering</vt:lpstr>
      <vt:lpstr>Pair Production</vt:lpstr>
      <vt:lpstr>Coherent Scattering</vt:lpstr>
      <vt:lpstr>PowerPoint Presentation</vt:lpstr>
      <vt:lpstr>Photonuclear Effect</vt:lpstr>
      <vt:lpstr>Electromagnetic Radiation Track</vt:lpstr>
      <vt:lpstr>Dominant Interaction Domains</vt:lpstr>
      <vt:lpstr>Some Numbers (Humble Bragging)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Kedree Proffitt</dc:creator>
  <cp:lastModifiedBy>Kedree Proffitt</cp:lastModifiedBy>
  <cp:revision>2</cp:revision>
  <dcterms:created xsi:type="dcterms:W3CDTF">2025-10-06T14:05:23Z</dcterms:created>
  <dcterms:modified xsi:type="dcterms:W3CDTF">2025-10-07T02:09:11Z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0x0101003E0C4C2E2C2AD14083F184CCF006DA42</vt:lpwstr>
  </property>
</Properties>
</file>